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20"/>
  </p:notesMasterIdLst>
  <p:sldIdLst>
    <p:sldId id="337" r:id="rId4"/>
    <p:sldId id="386" r:id="rId5"/>
    <p:sldId id="353" r:id="rId6"/>
    <p:sldId id="338" r:id="rId7"/>
    <p:sldId id="346" r:id="rId8"/>
    <p:sldId id="347" r:id="rId9"/>
    <p:sldId id="348" r:id="rId10"/>
    <p:sldId id="345" r:id="rId11"/>
    <p:sldId id="334" r:id="rId12"/>
    <p:sldId id="351" r:id="rId13"/>
    <p:sldId id="354" r:id="rId14"/>
    <p:sldId id="330" r:id="rId15"/>
    <p:sldId id="377" r:id="rId16"/>
    <p:sldId id="350" r:id="rId17"/>
    <p:sldId id="329" r:id="rId18"/>
    <p:sldId id="3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C5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AE87CC-B6D8-4836-AD75-6939C5CC3C59}" v="22" dt="2023-10-17T11:15:20.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456" y="56"/>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 Id="rId27"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6E6741-4C41-42BF-9D98-2A9509FC2D6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F71D23D-782A-4EA6-9017-1BDC5659BF67}">
      <dgm:prSet custT="1"/>
      <dgm:spPr/>
      <dgm:t>
        <a:bodyPr/>
        <a:lstStyle/>
        <a:p>
          <a:pPr>
            <a:lnSpc>
              <a:spcPct val="100000"/>
            </a:lnSpc>
          </a:pPr>
          <a:r>
            <a:rPr lang="en-US" sz="1600" dirty="0"/>
            <a:t>The passport enables an </a:t>
          </a:r>
          <a:r>
            <a:rPr lang="en-US" sz="1600" b="1" dirty="0"/>
            <a:t>employee to store information</a:t>
          </a:r>
          <a:r>
            <a:rPr lang="en-US" sz="1600" dirty="0"/>
            <a:t> about the caring responsibilities that they hold outside of work and any support that they may need at work</a:t>
          </a:r>
        </a:p>
      </dgm:t>
    </dgm:pt>
    <dgm:pt modelId="{AE561A6A-1DE3-41FA-864B-D9AB3E1498BE}" type="parTrans" cxnId="{BBA7DC09-F2CA-48F1-B80C-49F3CBF47F98}">
      <dgm:prSet/>
      <dgm:spPr/>
      <dgm:t>
        <a:bodyPr/>
        <a:lstStyle/>
        <a:p>
          <a:endParaRPr lang="en-US"/>
        </a:p>
      </dgm:t>
    </dgm:pt>
    <dgm:pt modelId="{96642EF7-7D25-4BE0-971A-3B33812CB3B0}" type="sibTrans" cxnId="{BBA7DC09-F2CA-48F1-B80C-49F3CBF47F98}">
      <dgm:prSet/>
      <dgm:spPr/>
      <dgm:t>
        <a:bodyPr/>
        <a:lstStyle/>
        <a:p>
          <a:pPr>
            <a:lnSpc>
              <a:spcPct val="100000"/>
            </a:lnSpc>
          </a:pPr>
          <a:endParaRPr lang="en-US"/>
        </a:p>
      </dgm:t>
    </dgm:pt>
    <dgm:pt modelId="{73AFE855-0666-459F-8FD5-F37FC4326C4A}">
      <dgm:prSet custT="1"/>
      <dgm:spPr>
        <a:solidFill>
          <a:schemeClr val="bg1"/>
        </a:solidFill>
      </dgm:spPr>
      <dgm:t>
        <a:bodyPr/>
        <a:lstStyle/>
        <a:p>
          <a:pPr>
            <a:lnSpc>
              <a:spcPct val="100000"/>
            </a:lnSpc>
          </a:pPr>
          <a:r>
            <a:rPr lang="en-US" sz="1600" b="0" dirty="0"/>
            <a:t>Can be used to share information with a new line manager or appropriate colleague related to reasonable adjustments</a:t>
          </a:r>
          <a:r>
            <a:rPr lang="en-US" sz="1800" b="0" dirty="0"/>
            <a:t>. </a:t>
          </a:r>
        </a:p>
      </dgm:t>
    </dgm:pt>
    <dgm:pt modelId="{ECA6C938-0694-4042-9F50-2486D8EDD8EF}" type="parTrans" cxnId="{198D76A0-E593-4CF7-B92E-0C91B17C8B59}">
      <dgm:prSet/>
      <dgm:spPr/>
      <dgm:t>
        <a:bodyPr/>
        <a:lstStyle/>
        <a:p>
          <a:endParaRPr lang="en-US"/>
        </a:p>
      </dgm:t>
    </dgm:pt>
    <dgm:pt modelId="{70E5B285-5A37-4B34-8019-2868EEC4927F}" type="sibTrans" cxnId="{198D76A0-E593-4CF7-B92E-0C91B17C8B59}">
      <dgm:prSet/>
      <dgm:spPr/>
      <dgm:t>
        <a:bodyPr/>
        <a:lstStyle/>
        <a:p>
          <a:pPr>
            <a:lnSpc>
              <a:spcPct val="100000"/>
            </a:lnSpc>
          </a:pPr>
          <a:endParaRPr lang="en-US"/>
        </a:p>
      </dgm:t>
    </dgm:pt>
    <dgm:pt modelId="{0591921B-543F-4156-B28E-21E14FA73121}">
      <dgm:prSet custT="1"/>
      <dgm:spPr/>
      <dgm:t>
        <a:bodyPr/>
        <a:lstStyle/>
        <a:p>
          <a:pPr>
            <a:lnSpc>
              <a:spcPct val="100000"/>
            </a:lnSpc>
          </a:pPr>
          <a:r>
            <a:rPr lang="en-US" sz="1600" b="1" dirty="0"/>
            <a:t>Consists of</a:t>
          </a:r>
          <a:r>
            <a:rPr lang="en-US" sz="1600" dirty="0"/>
            <a:t> </a:t>
          </a:r>
          <a:r>
            <a:rPr lang="en-US" sz="1600" b="1" dirty="0"/>
            <a:t>four sections</a:t>
          </a:r>
          <a:r>
            <a:rPr lang="en-US" sz="1600" dirty="0"/>
            <a:t>; What are your normal working hours and pattern?, What support would help you to work to your full capacity?, If you are late or unable to attend work, what is the best way to communicate this information? And who do you care for? </a:t>
          </a:r>
        </a:p>
      </dgm:t>
    </dgm:pt>
    <dgm:pt modelId="{6D3F4A18-4F47-425F-893D-0E7B15EC165E}" type="parTrans" cxnId="{2EA5DE1D-94D9-4246-9752-37FE35236079}">
      <dgm:prSet/>
      <dgm:spPr/>
      <dgm:t>
        <a:bodyPr/>
        <a:lstStyle/>
        <a:p>
          <a:endParaRPr lang="en-US"/>
        </a:p>
      </dgm:t>
    </dgm:pt>
    <dgm:pt modelId="{44983FEA-9A29-459F-90CC-507BFE801B2E}" type="sibTrans" cxnId="{2EA5DE1D-94D9-4246-9752-37FE35236079}">
      <dgm:prSet/>
      <dgm:spPr/>
      <dgm:t>
        <a:bodyPr/>
        <a:lstStyle/>
        <a:p>
          <a:pPr>
            <a:lnSpc>
              <a:spcPct val="100000"/>
            </a:lnSpc>
          </a:pPr>
          <a:endParaRPr lang="en-US"/>
        </a:p>
      </dgm:t>
    </dgm:pt>
    <dgm:pt modelId="{F38AF67A-B23F-4915-801D-9B2D752577C9}">
      <dgm:prSet custT="1"/>
      <dgm:spPr/>
      <dgm:t>
        <a:bodyPr/>
        <a:lstStyle/>
        <a:p>
          <a:pPr>
            <a:lnSpc>
              <a:spcPct val="100000"/>
            </a:lnSpc>
          </a:pPr>
          <a:r>
            <a:rPr lang="en-US" sz="1600" i="0" kern="1200" dirty="0">
              <a:solidFill>
                <a:schemeClr val="tx1"/>
              </a:solidFill>
              <a:latin typeface="+mn-lt"/>
              <a:ea typeface="+mn-ea"/>
              <a:cs typeface="Calibri"/>
            </a:rPr>
            <a:t>We encourage employees to share this important  information as soon as possible to ensure appropriate support is provided (pre-employment checks). </a:t>
          </a:r>
        </a:p>
      </dgm:t>
    </dgm:pt>
    <dgm:pt modelId="{540AAC86-36F0-4E57-B36F-C094F0C311E3}" type="parTrans" cxnId="{93E91964-0F81-4945-9FA9-65A3750534E9}">
      <dgm:prSet/>
      <dgm:spPr/>
      <dgm:t>
        <a:bodyPr/>
        <a:lstStyle/>
        <a:p>
          <a:endParaRPr lang="en-US"/>
        </a:p>
      </dgm:t>
    </dgm:pt>
    <dgm:pt modelId="{39053F9C-EC9A-4932-912E-1111B3144E7B}" type="sibTrans" cxnId="{93E91964-0F81-4945-9FA9-65A3750534E9}">
      <dgm:prSet/>
      <dgm:spPr/>
      <dgm:t>
        <a:bodyPr/>
        <a:lstStyle/>
        <a:p>
          <a:endParaRPr lang="en-US"/>
        </a:p>
      </dgm:t>
    </dgm:pt>
    <dgm:pt modelId="{FD2CAD0A-9C9F-49F8-B91C-BBF009D6414A}" type="pres">
      <dgm:prSet presAssocID="{116E6741-4C41-42BF-9D98-2A9509FC2D6B}" presName="root" presStyleCnt="0">
        <dgm:presLayoutVars>
          <dgm:dir/>
          <dgm:resizeHandles val="exact"/>
        </dgm:presLayoutVars>
      </dgm:prSet>
      <dgm:spPr/>
    </dgm:pt>
    <dgm:pt modelId="{5CADE874-2CC1-4B4B-B692-5CE18A0E9945}" type="pres">
      <dgm:prSet presAssocID="{116E6741-4C41-42BF-9D98-2A9509FC2D6B}" presName="container" presStyleCnt="0">
        <dgm:presLayoutVars>
          <dgm:dir/>
          <dgm:resizeHandles val="exact"/>
        </dgm:presLayoutVars>
      </dgm:prSet>
      <dgm:spPr/>
    </dgm:pt>
    <dgm:pt modelId="{97298DEE-EC1D-4E47-9AEE-C1CC3EC9EF89}" type="pres">
      <dgm:prSet presAssocID="{BF71D23D-782A-4EA6-9017-1BDC5659BF67}" presName="compNode" presStyleCnt="0"/>
      <dgm:spPr/>
    </dgm:pt>
    <dgm:pt modelId="{4F677652-1779-46AC-BA2A-361066FCC293}" type="pres">
      <dgm:prSet presAssocID="{BF71D23D-782A-4EA6-9017-1BDC5659BF67}" presName="iconBgRect" presStyleLbl="bgShp" presStyleIdx="0" presStyleCnt="4" custLinFactNeighborX="-31147" custLinFactNeighborY="-820"/>
      <dgm:spPr/>
    </dgm:pt>
    <dgm:pt modelId="{997CB007-6974-43E6-8ED7-F59EAF699565}" type="pres">
      <dgm:prSet presAssocID="{BF71D23D-782A-4EA6-9017-1BDC5659BF67}" presName="iconRect" presStyleLbl="node1" presStyleIdx="0" presStyleCnt="4" custLinFactNeighborX="-55116" custLinFactNeighborY="141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BBD496AC-F5CB-49E3-965F-5493523F3F55}" type="pres">
      <dgm:prSet presAssocID="{BF71D23D-782A-4EA6-9017-1BDC5659BF67}" presName="spaceRect" presStyleCnt="0"/>
      <dgm:spPr/>
    </dgm:pt>
    <dgm:pt modelId="{45B2BBB7-D577-4057-BB7F-E2BB57710AC5}" type="pres">
      <dgm:prSet presAssocID="{BF71D23D-782A-4EA6-9017-1BDC5659BF67}" presName="textRect" presStyleLbl="revTx" presStyleIdx="0" presStyleCnt="4">
        <dgm:presLayoutVars>
          <dgm:chMax val="1"/>
          <dgm:chPref val="1"/>
        </dgm:presLayoutVars>
      </dgm:prSet>
      <dgm:spPr/>
    </dgm:pt>
    <dgm:pt modelId="{8000547F-B634-4045-A5C2-38FC43064237}" type="pres">
      <dgm:prSet presAssocID="{96642EF7-7D25-4BE0-971A-3B33812CB3B0}" presName="sibTrans" presStyleLbl="sibTrans2D1" presStyleIdx="0" presStyleCnt="0"/>
      <dgm:spPr/>
    </dgm:pt>
    <dgm:pt modelId="{8BE614E6-EB52-4CCD-9249-CD0FF566EA83}" type="pres">
      <dgm:prSet presAssocID="{73AFE855-0666-459F-8FD5-F37FC4326C4A}" presName="compNode" presStyleCnt="0"/>
      <dgm:spPr/>
    </dgm:pt>
    <dgm:pt modelId="{250D3429-DFF8-4E30-962A-065A23600050}" type="pres">
      <dgm:prSet presAssocID="{73AFE855-0666-459F-8FD5-F37FC4326C4A}" presName="iconBgRect" presStyleLbl="bgShp" presStyleIdx="1" presStyleCnt="4"/>
      <dgm:spPr/>
    </dgm:pt>
    <dgm:pt modelId="{6DDBE64C-5455-4128-8D8E-8CD462EE241E}" type="pres">
      <dgm:prSet presAssocID="{73AFE855-0666-459F-8FD5-F37FC4326C4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ard Room"/>
        </a:ext>
      </dgm:extLst>
    </dgm:pt>
    <dgm:pt modelId="{0F5AD865-8400-4664-94DE-B1B14987ABEA}" type="pres">
      <dgm:prSet presAssocID="{73AFE855-0666-459F-8FD5-F37FC4326C4A}" presName="spaceRect" presStyleCnt="0"/>
      <dgm:spPr/>
    </dgm:pt>
    <dgm:pt modelId="{AA873E2D-B79D-4874-9E3A-E5F45D98EEA3}" type="pres">
      <dgm:prSet presAssocID="{73AFE855-0666-459F-8FD5-F37FC4326C4A}" presName="textRect" presStyleLbl="revTx" presStyleIdx="1" presStyleCnt="4" custScaleY="163500">
        <dgm:presLayoutVars>
          <dgm:chMax val="1"/>
          <dgm:chPref val="1"/>
        </dgm:presLayoutVars>
      </dgm:prSet>
      <dgm:spPr/>
    </dgm:pt>
    <dgm:pt modelId="{C7FDE0E0-A322-4C09-B019-FF2D53C97365}" type="pres">
      <dgm:prSet presAssocID="{70E5B285-5A37-4B34-8019-2868EEC4927F}" presName="sibTrans" presStyleLbl="sibTrans2D1" presStyleIdx="0" presStyleCnt="0"/>
      <dgm:spPr/>
    </dgm:pt>
    <dgm:pt modelId="{8055D610-93D2-4A87-9A0F-5632E337A347}" type="pres">
      <dgm:prSet presAssocID="{0591921B-543F-4156-B28E-21E14FA73121}" presName="compNode" presStyleCnt="0"/>
      <dgm:spPr/>
    </dgm:pt>
    <dgm:pt modelId="{92794333-DF9C-4986-BA4F-D4A50BC31B38}" type="pres">
      <dgm:prSet presAssocID="{0591921B-543F-4156-B28E-21E14FA73121}" presName="iconBgRect" presStyleLbl="bgShp" presStyleIdx="2" presStyleCnt="4" custLinFactNeighborX="-22951" custLinFactNeighborY="2459"/>
      <dgm:spPr/>
    </dgm:pt>
    <dgm:pt modelId="{992825DB-1284-47CE-9866-1D8344CB3F69}" type="pres">
      <dgm:prSet presAssocID="{0591921B-543F-4156-B28E-21E14FA73121}" presName="iconRect" presStyleLbl="node1" presStyleIdx="2" presStyleCnt="4" custLinFactNeighborX="-41066" custLinFactNeighborY="2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owchart"/>
        </a:ext>
      </dgm:extLst>
    </dgm:pt>
    <dgm:pt modelId="{DA13CD69-A47A-47A3-A12B-65A7DEFA886D}" type="pres">
      <dgm:prSet presAssocID="{0591921B-543F-4156-B28E-21E14FA73121}" presName="spaceRect" presStyleCnt="0"/>
      <dgm:spPr/>
    </dgm:pt>
    <dgm:pt modelId="{5769C391-46D1-48C2-AD4F-E6C25637C693}" type="pres">
      <dgm:prSet presAssocID="{0591921B-543F-4156-B28E-21E14FA73121}" presName="textRect" presStyleLbl="revTx" presStyleIdx="2" presStyleCnt="4" custScaleX="110149" custScaleY="194787">
        <dgm:presLayoutVars>
          <dgm:chMax val="1"/>
          <dgm:chPref val="1"/>
        </dgm:presLayoutVars>
      </dgm:prSet>
      <dgm:spPr/>
    </dgm:pt>
    <dgm:pt modelId="{FFAE946F-6DBD-481D-B88C-43D2788BAAD1}" type="pres">
      <dgm:prSet presAssocID="{44983FEA-9A29-459F-90CC-507BFE801B2E}" presName="sibTrans" presStyleLbl="sibTrans2D1" presStyleIdx="0" presStyleCnt="0"/>
      <dgm:spPr/>
    </dgm:pt>
    <dgm:pt modelId="{68967271-DD7F-4919-808A-0CBC81E41719}" type="pres">
      <dgm:prSet presAssocID="{F38AF67A-B23F-4915-801D-9B2D752577C9}" presName="compNode" presStyleCnt="0"/>
      <dgm:spPr/>
    </dgm:pt>
    <dgm:pt modelId="{10132B40-3299-4EF7-9647-59A98BCA6FAB}" type="pres">
      <dgm:prSet presAssocID="{F38AF67A-B23F-4915-801D-9B2D752577C9}" presName="iconBgRect" presStyleLbl="bgShp" presStyleIdx="3" presStyleCnt="4"/>
      <dgm:spPr/>
    </dgm:pt>
    <dgm:pt modelId="{E4BB8426-A7DD-42D0-8D9F-612696E1350B}" type="pres">
      <dgm:prSet presAssocID="{F38AF67A-B23F-4915-801D-9B2D752577C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nk Check"/>
        </a:ext>
      </dgm:extLst>
    </dgm:pt>
    <dgm:pt modelId="{E48F65EE-7518-460C-B2C0-62666DCDE035}" type="pres">
      <dgm:prSet presAssocID="{F38AF67A-B23F-4915-801D-9B2D752577C9}" presName="spaceRect" presStyleCnt="0"/>
      <dgm:spPr/>
    </dgm:pt>
    <dgm:pt modelId="{94308DCE-2343-42AB-BE4D-5363CCA30D23}" type="pres">
      <dgm:prSet presAssocID="{F38AF67A-B23F-4915-801D-9B2D752577C9}" presName="textRect" presStyleLbl="revTx" presStyleIdx="3" presStyleCnt="4" custScaleY="187042">
        <dgm:presLayoutVars>
          <dgm:chMax val="1"/>
          <dgm:chPref val="1"/>
        </dgm:presLayoutVars>
      </dgm:prSet>
      <dgm:spPr/>
    </dgm:pt>
  </dgm:ptLst>
  <dgm:cxnLst>
    <dgm:cxn modelId="{BBA7DC09-F2CA-48F1-B80C-49F3CBF47F98}" srcId="{116E6741-4C41-42BF-9D98-2A9509FC2D6B}" destId="{BF71D23D-782A-4EA6-9017-1BDC5659BF67}" srcOrd="0" destOrd="0" parTransId="{AE561A6A-1DE3-41FA-864B-D9AB3E1498BE}" sibTransId="{96642EF7-7D25-4BE0-971A-3B33812CB3B0}"/>
    <dgm:cxn modelId="{2EA5DE1D-94D9-4246-9752-37FE35236079}" srcId="{116E6741-4C41-42BF-9D98-2A9509FC2D6B}" destId="{0591921B-543F-4156-B28E-21E14FA73121}" srcOrd="2" destOrd="0" parTransId="{6D3F4A18-4F47-425F-893D-0E7B15EC165E}" sibTransId="{44983FEA-9A29-459F-90CC-507BFE801B2E}"/>
    <dgm:cxn modelId="{B3899160-BDC2-40D2-9268-A495F4AFE643}" type="presOf" srcId="{96642EF7-7D25-4BE0-971A-3B33812CB3B0}" destId="{8000547F-B634-4045-A5C2-38FC43064237}" srcOrd="0" destOrd="0" presId="urn:microsoft.com/office/officeart/2018/2/layout/IconCircleList"/>
    <dgm:cxn modelId="{90046163-9208-4B9D-A178-F2471992C005}" type="presOf" srcId="{116E6741-4C41-42BF-9D98-2A9509FC2D6B}" destId="{FD2CAD0A-9C9F-49F8-B91C-BBF009D6414A}" srcOrd="0" destOrd="0" presId="urn:microsoft.com/office/officeart/2018/2/layout/IconCircleList"/>
    <dgm:cxn modelId="{93E91964-0F81-4945-9FA9-65A3750534E9}" srcId="{116E6741-4C41-42BF-9D98-2A9509FC2D6B}" destId="{F38AF67A-B23F-4915-801D-9B2D752577C9}" srcOrd="3" destOrd="0" parTransId="{540AAC86-36F0-4E57-B36F-C094F0C311E3}" sibTransId="{39053F9C-EC9A-4932-912E-1111B3144E7B}"/>
    <dgm:cxn modelId="{5D6C826D-DA22-4AB1-B2C1-DC1AB548F952}" type="presOf" srcId="{44983FEA-9A29-459F-90CC-507BFE801B2E}" destId="{FFAE946F-6DBD-481D-B88C-43D2788BAAD1}" srcOrd="0" destOrd="0" presId="urn:microsoft.com/office/officeart/2018/2/layout/IconCircleList"/>
    <dgm:cxn modelId="{4034866D-FF16-4EEE-B429-0D177D3934E8}" type="presOf" srcId="{F38AF67A-B23F-4915-801D-9B2D752577C9}" destId="{94308DCE-2343-42AB-BE4D-5363CCA30D23}" srcOrd="0" destOrd="0" presId="urn:microsoft.com/office/officeart/2018/2/layout/IconCircleList"/>
    <dgm:cxn modelId="{198D76A0-E593-4CF7-B92E-0C91B17C8B59}" srcId="{116E6741-4C41-42BF-9D98-2A9509FC2D6B}" destId="{73AFE855-0666-459F-8FD5-F37FC4326C4A}" srcOrd="1" destOrd="0" parTransId="{ECA6C938-0694-4042-9F50-2486D8EDD8EF}" sibTransId="{70E5B285-5A37-4B34-8019-2868EEC4927F}"/>
    <dgm:cxn modelId="{AE61E5A3-EEE2-42C4-99DD-1889FB8703C3}" type="presOf" srcId="{BF71D23D-782A-4EA6-9017-1BDC5659BF67}" destId="{45B2BBB7-D577-4057-BB7F-E2BB57710AC5}" srcOrd="0" destOrd="0" presId="urn:microsoft.com/office/officeart/2018/2/layout/IconCircleList"/>
    <dgm:cxn modelId="{B90565A4-C26A-4CFD-A6A2-F40CA1CCEB93}" type="presOf" srcId="{73AFE855-0666-459F-8FD5-F37FC4326C4A}" destId="{AA873E2D-B79D-4874-9E3A-E5F45D98EEA3}" srcOrd="0" destOrd="0" presId="urn:microsoft.com/office/officeart/2018/2/layout/IconCircleList"/>
    <dgm:cxn modelId="{9BA5C3C4-55E2-43E8-B186-D41396DFA96F}" type="presOf" srcId="{0591921B-543F-4156-B28E-21E14FA73121}" destId="{5769C391-46D1-48C2-AD4F-E6C25637C693}" srcOrd="0" destOrd="0" presId="urn:microsoft.com/office/officeart/2018/2/layout/IconCircleList"/>
    <dgm:cxn modelId="{01F14EF0-5909-42F6-ACE5-B6C32D6FBAB0}" type="presOf" srcId="{70E5B285-5A37-4B34-8019-2868EEC4927F}" destId="{C7FDE0E0-A322-4C09-B019-FF2D53C97365}" srcOrd="0" destOrd="0" presId="urn:microsoft.com/office/officeart/2018/2/layout/IconCircleList"/>
    <dgm:cxn modelId="{F1FDA4C5-7D14-4BDE-8ACA-2E3B03836307}" type="presParOf" srcId="{FD2CAD0A-9C9F-49F8-B91C-BBF009D6414A}" destId="{5CADE874-2CC1-4B4B-B692-5CE18A0E9945}" srcOrd="0" destOrd="0" presId="urn:microsoft.com/office/officeart/2018/2/layout/IconCircleList"/>
    <dgm:cxn modelId="{6FE86978-0258-4B92-915A-28D352B95A07}" type="presParOf" srcId="{5CADE874-2CC1-4B4B-B692-5CE18A0E9945}" destId="{97298DEE-EC1D-4E47-9AEE-C1CC3EC9EF89}" srcOrd="0" destOrd="0" presId="urn:microsoft.com/office/officeart/2018/2/layout/IconCircleList"/>
    <dgm:cxn modelId="{83189489-6A0C-4FFD-9F1F-62DF75F7DA5B}" type="presParOf" srcId="{97298DEE-EC1D-4E47-9AEE-C1CC3EC9EF89}" destId="{4F677652-1779-46AC-BA2A-361066FCC293}" srcOrd="0" destOrd="0" presId="urn:microsoft.com/office/officeart/2018/2/layout/IconCircleList"/>
    <dgm:cxn modelId="{D71089E8-7AD1-4DA0-8190-F1238EED0705}" type="presParOf" srcId="{97298DEE-EC1D-4E47-9AEE-C1CC3EC9EF89}" destId="{997CB007-6974-43E6-8ED7-F59EAF699565}" srcOrd="1" destOrd="0" presId="urn:microsoft.com/office/officeart/2018/2/layout/IconCircleList"/>
    <dgm:cxn modelId="{5E327FA7-F276-4A5B-AA6F-52DED615C0AB}" type="presParOf" srcId="{97298DEE-EC1D-4E47-9AEE-C1CC3EC9EF89}" destId="{BBD496AC-F5CB-49E3-965F-5493523F3F55}" srcOrd="2" destOrd="0" presId="urn:microsoft.com/office/officeart/2018/2/layout/IconCircleList"/>
    <dgm:cxn modelId="{1382E292-7AB6-4798-9D15-FFC856AF242F}" type="presParOf" srcId="{97298DEE-EC1D-4E47-9AEE-C1CC3EC9EF89}" destId="{45B2BBB7-D577-4057-BB7F-E2BB57710AC5}" srcOrd="3" destOrd="0" presId="urn:microsoft.com/office/officeart/2018/2/layout/IconCircleList"/>
    <dgm:cxn modelId="{A6CF7EE6-6119-4C5D-9731-83C270A9CD10}" type="presParOf" srcId="{5CADE874-2CC1-4B4B-B692-5CE18A0E9945}" destId="{8000547F-B634-4045-A5C2-38FC43064237}" srcOrd="1" destOrd="0" presId="urn:microsoft.com/office/officeart/2018/2/layout/IconCircleList"/>
    <dgm:cxn modelId="{6CC58AD4-40FD-4481-A3CB-F1CB60C12973}" type="presParOf" srcId="{5CADE874-2CC1-4B4B-B692-5CE18A0E9945}" destId="{8BE614E6-EB52-4CCD-9249-CD0FF566EA83}" srcOrd="2" destOrd="0" presId="urn:microsoft.com/office/officeart/2018/2/layout/IconCircleList"/>
    <dgm:cxn modelId="{8B2131A2-49A6-4117-B284-EBDBB1DB4BAF}" type="presParOf" srcId="{8BE614E6-EB52-4CCD-9249-CD0FF566EA83}" destId="{250D3429-DFF8-4E30-962A-065A23600050}" srcOrd="0" destOrd="0" presId="urn:microsoft.com/office/officeart/2018/2/layout/IconCircleList"/>
    <dgm:cxn modelId="{EBBE3003-7BEA-4DDD-AB3D-E8B67D9AE777}" type="presParOf" srcId="{8BE614E6-EB52-4CCD-9249-CD0FF566EA83}" destId="{6DDBE64C-5455-4128-8D8E-8CD462EE241E}" srcOrd="1" destOrd="0" presId="urn:microsoft.com/office/officeart/2018/2/layout/IconCircleList"/>
    <dgm:cxn modelId="{3BD83035-2441-4307-BD64-EB4F6261F285}" type="presParOf" srcId="{8BE614E6-EB52-4CCD-9249-CD0FF566EA83}" destId="{0F5AD865-8400-4664-94DE-B1B14987ABEA}" srcOrd="2" destOrd="0" presId="urn:microsoft.com/office/officeart/2018/2/layout/IconCircleList"/>
    <dgm:cxn modelId="{A64911A4-8CF6-4399-BD75-7748466CB0A2}" type="presParOf" srcId="{8BE614E6-EB52-4CCD-9249-CD0FF566EA83}" destId="{AA873E2D-B79D-4874-9E3A-E5F45D98EEA3}" srcOrd="3" destOrd="0" presId="urn:microsoft.com/office/officeart/2018/2/layout/IconCircleList"/>
    <dgm:cxn modelId="{4A2BCA83-2384-48AA-B835-57EAAECC7501}" type="presParOf" srcId="{5CADE874-2CC1-4B4B-B692-5CE18A0E9945}" destId="{C7FDE0E0-A322-4C09-B019-FF2D53C97365}" srcOrd="3" destOrd="0" presId="urn:microsoft.com/office/officeart/2018/2/layout/IconCircleList"/>
    <dgm:cxn modelId="{B67A89CE-B07B-4876-A4EE-7386035EE5AF}" type="presParOf" srcId="{5CADE874-2CC1-4B4B-B692-5CE18A0E9945}" destId="{8055D610-93D2-4A87-9A0F-5632E337A347}" srcOrd="4" destOrd="0" presId="urn:microsoft.com/office/officeart/2018/2/layout/IconCircleList"/>
    <dgm:cxn modelId="{642CC4B6-A266-435A-822F-6677F63A35E4}" type="presParOf" srcId="{8055D610-93D2-4A87-9A0F-5632E337A347}" destId="{92794333-DF9C-4986-BA4F-D4A50BC31B38}" srcOrd="0" destOrd="0" presId="urn:microsoft.com/office/officeart/2018/2/layout/IconCircleList"/>
    <dgm:cxn modelId="{476C6D7D-6C66-4A7C-9674-D606BADB4713}" type="presParOf" srcId="{8055D610-93D2-4A87-9A0F-5632E337A347}" destId="{992825DB-1284-47CE-9866-1D8344CB3F69}" srcOrd="1" destOrd="0" presId="urn:microsoft.com/office/officeart/2018/2/layout/IconCircleList"/>
    <dgm:cxn modelId="{026BE43A-79A0-4EC1-96A9-B9E59F56A007}" type="presParOf" srcId="{8055D610-93D2-4A87-9A0F-5632E337A347}" destId="{DA13CD69-A47A-47A3-A12B-65A7DEFA886D}" srcOrd="2" destOrd="0" presId="urn:microsoft.com/office/officeart/2018/2/layout/IconCircleList"/>
    <dgm:cxn modelId="{60BD31EF-73F3-4D9E-BB82-834196A002F9}" type="presParOf" srcId="{8055D610-93D2-4A87-9A0F-5632E337A347}" destId="{5769C391-46D1-48C2-AD4F-E6C25637C693}" srcOrd="3" destOrd="0" presId="urn:microsoft.com/office/officeart/2018/2/layout/IconCircleList"/>
    <dgm:cxn modelId="{66C7304C-E5F6-493C-B2A6-C9442842F6DD}" type="presParOf" srcId="{5CADE874-2CC1-4B4B-B692-5CE18A0E9945}" destId="{FFAE946F-6DBD-481D-B88C-43D2788BAAD1}" srcOrd="5" destOrd="0" presId="urn:microsoft.com/office/officeart/2018/2/layout/IconCircleList"/>
    <dgm:cxn modelId="{2C2455E9-39FB-4CC6-BF24-DFD8A353AE09}" type="presParOf" srcId="{5CADE874-2CC1-4B4B-B692-5CE18A0E9945}" destId="{68967271-DD7F-4919-808A-0CBC81E41719}" srcOrd="6" destOrd="0" presId="urn:microsoft.com/office/officeart/2018/2/layout/IconCircleList"/>
    <dgm:cxn modelId="{91B6C8D4-9C38-40AB-B8CB-A60C040C707B}" type="presParOf" srcId="{68967271-DD7F-4919-808A-0CBC81E41719}" destId="{10132B40-3299-4EF7-9647-59A98BCA6FAB}" srcOrd="0" destOrd="0" presId="urn:microsoft.com/office/officeart/2018/2/layout/IconCircleList"/>
    <dgm:cxn modelId="{FBB40E09-D655-4E37-AE4D-D26563B33701}" type="presParOf" srcId="{68967271-DD7F-4919-808A-0CBC81E41719}" destId="{E4BB8426-A7DD-42D0-8D9F-612696E1350B}" srcOrd="1" destOrd="0" presId="urn:microsoft.com/office/officeart/2018/2/layout/IconCircleList"/>
    <dgm:cxn modelId="{54257A5C-CAD1-4F8F-9EBF-AE95B7CCE523}" type="presParOf" srcId="{68967271-DD7F-4919-808A-0CBC81E41719}" destId="{E48F65EE-7518-460C-B2C0-62666DCDE035}" srcOrd="2" destOrd="0" presId="urn:microsoft.com/office/officeart/2018/2/layout/IconCircleList"/>
    <dgm:cxn modelId="{D125E31F-AA5D-4253-88DD-A713C5F6794F}" type="presParOf" srcId="{68967271-DD7F-4919-808A-0CBC81E41719}" destId="{94308DCE-2343-42AB-BE4D-5363CCA30D23}"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77652-1779-46AC-BA2A-361066FCC293}">
      <dsp:nvSpPr>
        <dsp:cNvPr id="0" name=""/>
        <dsp:cNvSpPr/>
      </dsp:nvSpPr>
      <dsp:spPr>
        <a:xfrm>
          <a:off x="1419788" y="357186"/>
          <a:ext cx="996055" cy="9960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7CB007-6974-43E6-8ED7-F59EAF699565}">
      <dsp:nvSpPr>
        <dsp:cNvPr id="0" name=""/>
        <dsp:cNvSpPr/>
      </dsp:nvSpPr>
      <dsp:spPr>
        <a:xfrm>
          <a:off x="1620789" y="582689"/>
          <a:ext cx="577711" cy="5777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2BBB7-D577-4057-BB7F-E2BB57710AC5}">
      <dsp:nvSpPr>
        <dsp:cNvPr id="0" name=""/>
        <dsp:cNvSpPr/>
      </dsp:nvSpPr>
      <dsp:spPr>
        <a:xfrm>
          <a:off x="2939525" y="365354"/>
          <a:ext cx="2347844" cy="996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The passport enables an </a:t>
          </a:r>
          <a:r>
            <a:rPr lang="en-US" sz="1600" b="1" kern="1200" dirty="0"/>
            <a:t>employee to store information</a:t>
          </a:r>
          <a:r>
            <a:rPr lang="en-US" sz="1600" kern="1200" dirty="0"/>
            <a:t> about the caring responsibilities that they hold outside of work and any support that they may need at work</a:t>
          </a:r>
        </a:p>
      </dsp:txBody>
      <dsp:txXfrm>
        <a:off x="2939525" y="365354"/>
        <a:ext cx="2347844" cy="996055"/>
      </dsp:txXfrm>
    </dsp:sp>
    <dsp:sp modelId="{250D3429-DFF8-4E30-962A-065A23600050}">
      <dsp:nvSpPr>
        <dsp:cNvPr id="0" name=""/>
        <dsp:cNvSpPr/>
      </dsp:nvSpPr>
      <dsp:spPr>
        <a:xfrm>
          <a:off x="5696463" y="365354"/>
          <a:ext cx="996055" cy="9960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DBE64C-5455-4128-8D8E-8CD462EE241E}">
      <dsp:nvSpPr>
        <dsp:cNvPr id="0" name=""/>
        <dsp:cNvSpPr/>
      </dsp:nvSpPr>
      <dsp:spPr>
        <a:xfrm>
          <a:off x="5905635" y="574526"/>
          <a:ext cx="577711" cy="5777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873E2D-B79D-4874-9E3A-E5F45D98EEA3}">
      <dsp:nvSpPr>
        <dsp:cNvPr id="0" name=""/>
        <dsp:cNvSpPr/>
      </dsp:nvSpPr>
      <dsp:spPr>
        <a:xfrm>
          <a:off x="6905959" y="49106"/>
          <a:ext cx="2347844" cy="162855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kern="1200" dirty="0"/>
            <a:t>Can be used to share information with a new line manager or appropriate colleague related to reasonable adjustments</a:t>
          </a:r>
          <a:r>
            <a:rPr lang="en-US" sz="1800" b="0" kern="1200" dirty="0"/>
            <a:t>. </a:t>
          </a:r>
        </a:p>
      </dsp:txBody>
      <dsp:txXfrm>
        <a:off x="6905959" y="49106"/>
        <a:ext cx="2347844" cy="1628550"/>
      </dsp:txXfrm>
    </dsp:sp>
    <dsp:sp modelId="{92794333-DF9C-4986-BA4F-D4A50BC31B38}">
      <dsp:nvSpPr>
        <dsp:cNvPr id="0" name=""/>
        <dsp:cNvSpPr/>
      </dsp:nvSpPr>
      <dsp:spPr>
        <a:xfrm>
          <a:off x="1501425" y="2925277"/>
          <a:ext cx="996055" cy="9960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2825DB-1284-47CE-9866-1D8344CB3F69}">
      <dsp:nvSpPr>
        <dsp:cNvPr id="0" name=""/>
        <dsp:cNvSpPr/>
      </dsp:nvSpPr>
      <dsp:spPr>
        <a:xfrm>
          <a:off x="1701958" y="3110117"/>
          <a:ext cx="577711" cy="5777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9C391-46D1-48C2-AD4F-E6C25637C693}">
      <dsp:nvSpPr>
        <dsp:cNvPr id="0" name=""/>
        <dsp:cNvSpPr/>
      </dsp:nvSpPr>
      <dsp:spPr>
        <a:xfrm>
          <a:off x="2820384" y="2428719"/>
          <a:ext cx="2586127" cy="194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dirty="0"/>
            <a:t>Consists of</a:t>
          </a:r>
          <a:r>
            <a:rPr lang="en-US" sz="1600" kern="1200" dirty="0"/>
            <a:t> </a:t>
          </a:r>
          <a:r>
            <a:rPr lang="en-US" sz="1600" b="1" kern="1200" dirty="0"/>
            <a:t>four sections</a:t>
          </a:r>
          <a:r>
            <a:rPr lang="en-US" sz="1600" kern="1200" dirty="0"/>
            <a:t>; What are your normal working hours and pattern?, What support would help you to work to your full capacity?, If you are late or unable to attend work, what is the best way to communicate this information? And who do you care for? </a:t>
          </a:r>
        </a:p>
      </dsp:txBody>
      <dsp:txXfrm>
        <a:off x="2820384" y="2428719"/>
        <a:ext cx="2586127" cy="1940185"/>
      </dsp:txXfrm>
    </dsp:sp>
    <dsp:sp modelId="{10132B40-3299-4EF7-9647-59A98BCA6FAB}">
      <dsp:nvSpPr>
        <dsp:cNvPr id="0" name=""/>
        <dsp:cNvSpPr/>
      </dsp:nvSpPr>
      <dsp:spPr>
        <a:xfrm>
          <a:off x="5815605" y="2900784"/>
          <a:ext cx="996055" cy="99605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BB8426-A7DD-42D0-8D9F-612696E1350B}">
      <dsp:nvSpPr>
        <dsp:cNvPr id="0" name=""/>
        <dsp:cNvSpPr/>
      </dsp:nvSpPr>
      <dsp:spPr>
        <a:xfrm>
          <a:off x="6024776" y="3109956"/>
          <a:ext cx="577711" cy="5777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08DCE-2343-42AB-BE4D-5363CCA30D23}">
      <dsp:nvSpPr>
        <dsp:cNvPr id="0" name=""/>
        <dsp:cNvSpPr/>
      </dsp:nvSpPr>
      <dsp:spPr>
        <a:xfrm>
          <a:off x="7025100" y="2467291"/>
          <a:ext cx="2347844" cy="186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i="0" kern="1200" dirty="0">
              <a:solidFill>
                <a:schemeClr val="tx1"/>
              </a:solidFill>
              <a:latin typeface="+mn-lt"/>
              <a:ea typeface="+mn-ea"/>
              <a:cs typeface="Calibri"/>
            </a:rPr>
            <a:t>We encourage employees to share this important  information as soon as possible to ensure appropriate support is provided (pre-employment checks). </a:t>
          </a:r>
        </a:p>
      </dsp:txBody>
      <dsp:txXfrm>
        <a:off x="7025100" y="2467291"/>
        <a:ext cx="2347844" cy="186304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BE02C-5674-4428-AAF4-8836E6C5BF8A}" type="datetimeFigureOut">
              <a:rPr lang="en-GB" smtClean="0"/>
              <a:t>17/10/2023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12D5E-1C4F-4AEE-BB66-D6C9396516E4}" type="slidenum">
              <a:rPr lang="en-GB" smtClean="0"/>
              <a:t>‹#›</a:t>
            </a:fld>
            <a:endParaRPr lang="en-GB"/>
          </a:p>
        </p:txBody>
      </p:sp>
    </p:spTree>
    <p:extLst>
      <p:ext uri="{BB962C8B-B14F-4D97-AF65-F5344CB8AC3E}">
        <p14:creationId xmlns:p14="http://schemas.microsoft.com/office/powerpoint/2010/main" val="2451025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71154-36BA-4266-A826-4C6672C020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951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A71154-36BA-4266-A826-4C6672C0207C}" type="slidenum">
              <a:rPr lang="en-GB" smtClean="0"/>
              <a:t>2</a:t>
            </a:fld>
            <a:endParaRPr lang="en-GB"/>
          </a:p>
        </p:txBody>
      </p:sp>
    </p:spTree>
    <p:extLst>
      <p:ext uri="{BB962C8B-B14F-4D97-AF65-F5344CB8AC3E}">
        <p14:creationId xmlns:p14="http://schemas.microsoft.com/office/powerpoint/2010/main" val="3246469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71154-36BA-4266-A826-4C6672C020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36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this passport to tell a new line manager about your health and</a:t>
            </a:r>
            <a:r>
              <a:rPr lang="en-US" dirty="0">
                <a:cs typeface="+mn-lt"/>
              </a:rPr>
              <a:t> </a:t>
            </a:r>
            <a:r>
              <a:rPr lang="en-US" dirty="0"/>
              <a:t>anything you have in place in the workplace which enables you to carry out your</a:t>
            </a:r>
            <a:br>
              <a:rPr lang="en-US" dirty="0">
                <a:cs typeface="+mn-lt"/>
              </a:rPr>
            </a:br>
            <a:r>
              <a:rPr lang="en-US" dirty="0"/>
              <a:t>role. </a:t>
            </a:r>
          </a:p>
          <a:p>
            <a:r>
              <a:rPr lang="en-US" dirty="0"/>
              <a:t>For example, this could be:</a:t>
            </a:r>
            <a:br>
              <a:rPr lang="en-US" dirty="0">
                <a:cs typeface="+mn-lt"/>
              </a:rPr>
            </a:br>
            <a:r>
              <a:rPr lang="en-US" dirty="0"/>
              <a:t>- a different start and finish time</a:t>
            </a:r>
            <a:br>
              <a:rPr lang="en-US" dirty="0">
                <a:cs typeface="+mn-lt"/>
              </a:rPr>
            </a:br>
            <a:r>
              <a:rPr lang="en-US" dirty="0"/>
              <a:t>- ways of communicating at work</a:t>
            </a:r>
            <a:br>
              <a:rPr lang="en-US" dirty="0">
                <a:cs typeface="+mn-lt"/>
              </a:rPr>
            </a:br>
            <a:r>
              <a:rPr lang="en-US" dirty="0"/>
              <a:t>- more regular breaks at work</a:t>
            </a:r>
            <a:br>
              <a:rPr lang="en-US" dirty="0">
                <a:cs typeface="+mn-lt"/>
              </a:rPr>
            </a:br>
            <a:r>
              <a:rPr lang="en-US" dirty="0"/>
              <a:t>- a specific seat at your desk</a:t>
            </a:r>
            <a:br>
              <a:rPr lang="en-US" dirty="0">
                <a:cs typeface="+mn-lt"/>
              </a:rPr>
            </a:br>
            <a:r>
              <a:rPr lang="en-US" dirty="0"/>
              <a:t>- modifications to your desk</a:t>
            </a:r>
            <a:br>
              <a:rPr lang="en-US" dirty="0">
                <a:cs typeface="+mn-lt"/>
              </a:rPr>
            </a:br>
            <a:r>
              <a:rPr lang="en-US" dirty="0"/>
              <a:t>- any appointments you regularly need to attend to stay well at work.</a:t>
            </a:r>
            <a:br>
              <a:rPr lang="en-US" dirty="0">
                <a:cs typeface="+mn-lt"/>
              </a:rPr>
            </a:br>
            <a:r>
              <a:rPr lang="en-US" dirty="0"/>
              <a:t>These changes may be those you need all the time, or changes you have in place</a:t>
            </a:r>
            <a:br>
              <a:rPr lang="en-US" dirty="0">
                <a:cs typeface="+mn-lt"/>
              </a:rPr>
            </a:br>
            <a:r>
              <a:rPr lang="en-US" dirty="0"/>
              <a:t>to accommodate fluctuations in your health. This passport contains four</a:t>
            </a:r>
            <a:br>
              <a:rPr lang="en-US" dirty="0">
                <a:cs typeface="+mn-lt"/>
              </a:rPr>
            </a:br>
            <a:r>
              <a:rPr lang="en-US" dirty="0"/>
              <a:t>sections for you to provide details about yourself and your preferences in the</a:t>
            </a:r>
            <a:br>
              <a:rPr lang="en-US" dirty="0">
                <a:cs typeface="+mn-lt"/>
              </a:rPr>
            </a:br>
            <a:r>
              <a:rPr lang="en-US" dirty="0"/>
              <a:t>workplace:</a:t>
            </a:r>
            <a:br>
              <a:rPr lang="en-US" dirty="0">
                <a:cs typeface="+mn-lt"/>
              </a:rPr>
            </a:br>
            <a:r>
              <a:rPr lang="en-US" dirty="0"/>
              <a:t>• Things to know about my health condition or disability</a:t>
            </a:r>
            <a:br>
              <a:rPr lang="en-US" dirty="0">
                <a:cs typeface="+mn-lt"/>
              </a:rPr>
            </a:br>
            <a:r>
              <a:rPr lang="en-US" dirty="0"/>
              <a:t>• Things that help me to do my role</a:t>
            </a:r>
            <a:br>
              <a:rPr lang="en-US" dirty="0">
                <a:cs typeface="+mn-lt"/>
              </a:rPr>
            </a:br>
            <a:r>
              <a:rPr lang="en-US" dirty="0"/>
              <a:t>• Things to avoid or that make my work more difficult</a:t>
            </a:r>
            <a:br>
              <a:rPr lang="en-US" dirty="0">
                <a:cs typeface="+mn-lt"/>
              </a:rPr>
            </a:br>
            <a:r>
              <a:rPr lang="en-US" dirty="0"/>
              <a:t>• Additional information </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7BA71154-36BA-4266-A826-4C6672C0207C}" type="slidenum">
              <a:rPr lang="en-GB" smtClean="0"/>
              <a:t>8</a:t>
            </a:fld>
            <a:endParaRPr lang="en-GB"/>
          </a:p>
        </p:txBody>
      </p:sp>
    </p:spTree>
    <p:extLst>
      <p:ext uri="{BB962C8B-B14F-4D97-AF65-F5344CB8AC3E}">
        <p14:creationId xmlns:p14="http://schemas.microsoft.com/office/powerpoint/2010/main" val="1567454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ChangeArrowheads="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GB" altLang="en-US">
              <a:latin typeface="Arial" panose="020B0604020202020204" pitchFamily="34" charset="0"/>
              <a:cs typeface="Arial" panose="020B0604020202020204" pitchFamily="34"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1363" indent="-284163">
              <a:spcBef>
                <a:spcPct val="30000"/>
              </a:spcBef>
              <a:defRPr sz="1200">
                <a:solidFill>
                  <a:schemeClr val="tx1"/>
                </a:solidFill>
                <a:latin typeface="Arial" panose="020B0604020202020204" pitchFamily="34" charset="0"/>
                <a:cs typeface="Arial" panose="020B0604020202020204" pitchFamily="34" charset="0"/>
              </a:defRPr>
            </a:lvl2pPr>
            <a:lvl3pPr marL="1141413" indent="-227013">
              <a:spcBef>
                <a:spcPct val="30000"/>
              </a:spcBef>
              <a:defRPr sz="1200">
                <a:solidFill>
                  <a:schemeClr val="tx1"/>
                </a:solidFill>
                <a:latin typeface="Arial" panose="020B0604020202020204" pitchFamily="34" charset="0"/>
                <a:cs typeface="Arial" panose="020B0604020202020204" pitchFamily="34" charset="0"/>
              </a:defRPr>
            </a:lvl3pPr>
            <a:lvl4pPr marL="1598613" indent="-227013">
              <a:spcBef>
                <a:spcPct val="30000"/>
              </a:spcBef>
              <a:defRPr sz="1200">
                <a:solidFill>
                  <a:schemeClr val="tx1"/>
                </a:solidFill>
                <a:latin typeface="Arial" panose="020B0604020202020204" pitchFamily="34" charset="0"/>
                <a:cs typeface="Arial" panose="020B0604020202020204" pitchFamily="34" charset="0"/>
              </a:defRPr>
            </a:lvl4pPr>
            <a:lvl5pPr marL="2055813" indent="-227013">
              <a:spcBef>
                <a:spcPct val="30000"/>
              </a:spcBef>
              <a:defRPr sz="1200">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4606388-0EE0-48F5-BD03-4AC6E3C92ED4}" type="slidenum">
              <a:rPr lang="en-US" altLang="en-US"/>
              <a:pPr>
                <a:spcBef>
                  <a:spcPct val="0"/>
                </a:spcBef>
              </a:pPr>
              <a:t>9</a:t>
            </a:fld>
            <a:endParaRPr lang="en-US" altLang="en-US"/>
          </a:p>
        </p:txBody>
      </p:sp>
    </p:spTree>
    <p:extLst>
      <p:ext uri="{BB962C8B-B14F-4D97-AF65-F5344CB8AC3E}">
        <p14:creationId xmlns:p14="http://schemas.microsoft.com/office/powerpoint/2010/main" val="403674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71154-36BA-4266-A826-4C6672C020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228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A71154-36BA-4266-A826-4C6672C0207C}" type="slidenum">
              <a:rPr lang="en-GB" smtClean="0"/>
              <a:t>12</a:t>
            </a:fld>
            <a:endParaRPr lang="en-GB"/>
          </a:p>
        </p:txBody>
      </p:sp>
    </p:spTree>
    <p:extLst>
      <p:ext uri="{BB962C8B-B14F-4D97-AF65-F5344CB8AC3E}">
        <p14:creationId xmlns:p14="http://schemas.microsoft.com/office/powerpoint/2010/main" val="3197689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General overview of the new H&amp;W website and support available </a:t>
            </a:r>
          </a:p>
        </p:txBody>
      </p:sp>
      <p:sp>
        <p:nvSpPr>
          <p:cNvPr id="4" name="Slide Number Placeholder 3"/>
          <p:cNvSpPr>
            <a:spLocks noGrp="1"/>
          </p:cNvSpPr>
          <p:nvPr>
            <p:ph type="sldNum" sz="quarter" idx="5"/>
          </p:nvPr>
        </p:nvSpPr>
        <p:spPr/>
        <p:txBody>
          <a:bodyPr/>
          <a:lstStyle/>
          <a:p>
            <a:fld id="{7BA71154-36BA-4266-A826-4C6672C0207C}" type="slidenum">
              <a:rPr lang="en-GB" smtClean="0"/>
              <a:t>15</a:t>
            </a:fld>
            <a:endParaRPr lang="en-GB"/>
          </a:p>
        </p:txBody>
      </p:sp>
    </p:spTree>
    <p:extLst>
      <p:ext uri="{BB962C8B-B14F-4D97-AF65-F5344CB8AC3E}">
        <p14:creationId xmlns:p14="http://schemas.microsoft.com/office/powerpoint/2010/main" val="362109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71154-36BA-4266-A826-4C6672C0207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94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602048"/>
            <a:ext cx="11245516" cy="1231984"/>
          </a:xfrm>
        </p:spPr>
        <p:txBody>
          <a:bodyPr anchor="b">
            <a:normAutofit/>
          </a:bodyPr>
          <a:lstStyle>
            <a:lvl1pPr algn="l">
              <a:defRPr sz="4000" b="1" i="0"/>
            </a:lvl1pPr>
          </a:lstStyle>
          <a:p>
            <a:r>
              <a:rPr lang="en-US"/>
              <a:t>Click to edit Master title style</a:t>
            </a:r>
            <a:endParaRPr lang="en-GB"/>
          </a:p>
        </p:txBody>
      </p:sp>
      <p:sp>
        <p:nvSpPr>
          <p:cNvPr id="3" name="Subtitle 2"/>
          <p:cNvSpPr>
            <a:spLocks noGrp="1"/>
          </p:cNvSpPr>
          <p:nvPr>
            <p:ph type="subTitle" idx="1"/>
          </p:nvPr>
        </p:nvSpPr>
        <p:spPr>
          <a:xfrm>
            <a:off x="304800" y="4926107"/>
            <a:ext cx="11245516" cy="6170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109146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7949" y="365126"/>
            <a:ext cx="7076735" cy="958708"/>
          </a:xfrm>
        </p:spPr>
        <p:txBody>
          <a:bodyPr/>
          <a:lstStyle/>
          <a:p>
            <a:r>
              <a:rPr lang="en-US"/>
              <a:t>Click to edit Master title style</a:t>
            </a:r>
            <a:endParaRPr lang="en-GB"/>
          </a:p>
        </p:txBody>
      </p:sp>
      <p:sp>
        <p:nvSpPr>
          <p:cNvPr id="3" name="Content Placeholder 2"/>
          <p:cNvSpPr>
            <a:spLocks noGrp="1"/>
          </p:cNvSpPr>
          <p:nvPr>
            <p:ph idx="1"/>
          </p:nvPr>
        </p:nvSpPr>
        <p:spPr>
          <a:xfrm>
            <a:off x="537948" y="1487606"/>
            <a:ext cx="11103591" cy="44177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812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26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7672" y="365125"/>
            <a:ext cx="7751928" cy="1026947"/>
          </a:xfrm>
        </p:spPr>
        <p:txBody>
          <a:bodyPr/>
          <a:lstStyle/>
          <a:p>
            <a:r>
              <a:rPr lang="en-US"/>
              <a:t>Click to edit Master title style</a:t>
            </a:r>
            <a:endParaRPr lang="en-GB"/>
          </a:p>
        </p:txBody>
      </p:sp>
      <p:sp>
        <p:nvSpPr>
          <p:cNvPr id="3" name="Text Placeholder 2"/>
          <p:cNvSpPr>
            <a:spLocks noGrp="1"/>
          </p:cNvSpPr>
          <p:nvPr>
            <p:ph type="body" idx="1"/>
          </p:nvPr>
        </p:nvSpPr>
        <p:spPr>
          <a:xfrm>
            <a:off x="477671" y="1500828"/>
            <a:ext cx="5157787" cy="5872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77672" y="2237439"/>
            <a:ext cx="5157787" cy="36034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522969"/>
            <a:ext cx="5183188" cy="5651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196863"/>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51998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36AC4A-76AC-465D-A7FF-85FB4BE2A53E}" type="datetimeFigureOut">
              <a:rPr lang="en-GB" smtClean="0"/>
              <a:t>17/10/2023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18D943-9570-4E96-ADF6-021CB8DD768B}" type="slidenum">
              <a:rPr lang="en-GB" smtClean="0"/>
              <a:t>‹#›</a:t>
            </a:fld>
            <a:endParaRPr lang="en-GB"/>
          </a:p>
        </p:txBody>
      </p:sp>
    </p:spTree>
    <p:extLst>
      <p:ext uri="{BB962C8B-B14F-4D97-AF65-F5344CB8AC3E}">
        <p14:creationId xmlns:p14="http://schemas.microsoft.com/office/powerpoint/2010/main" val="2092090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7050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308" y="365126"/>
            <a:ext cx="7655628" cy="1136024"/>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59308" y="1620906"/>
            <a:ext cx="11108140" cy="42298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6" name="Picture 2" descr="West Midlands Ambulance Service University NHS Foundation Trust –  officialwmas"/>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298024" y="175586"/>
            <a:ext cx="3438865" cy="13255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6501439"/>
            <a:ext cx="12192000" cy="356561"/>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0" y="6245203"/>
            <a:ext cx="10017457" cy="3565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5997825"/>
            <a:ext cx="8027229" cy="35656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196CBC0-D487-414D-B5ED-709F5F9B6FF6}"/>
              </a:ext>
            </a:extLst>
          </p:cNvPr>
          <p:cNvSpPr txBox="1"/>
          <p:nvPr>
            <p:extLst>
              <p:ext uri="{1162E1C5-73C7-4A58-AE30-91384D911F3F}">
                <p184:classification xmlns:p184="http://schemas.microsoft.com/office/powerpoint/2018/4/main" val="ftr"/>
              </p:ext>
            </p:extLst>
          </p:nvPr>
        </p:nvSpPr>
        <p:spPr>
          <a:xfrm>
            <a:off x="63500" y="6642100"/>
            <a:ext cx="69278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 - Business data that is not intended for public consumption. However, this can be shared with external partners, as required.</a:t>
            </a:r>
          </a:p>
        </p:txBody>
      </p:sp>
    </p:spTree>
    <p:extLst>
      <p:ext uri="{BB962C8B-B14F-4D97-AF65-F5344CB8AC3E}">
        <p14:creationId xmlns:p14="http://schemas.microsoft.com/office/powerpoint/2010/main" val="1915847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3200" b="1" i="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image" Target="../media/image4.png"/><Relationship Id="rId3" Type="http://schemas.microsoft.com/office/2007/relationships/media" Target="../media/media2.m4a"/><Relationship Id="rId7" Type="http://schemas.microsoft.com/office/2007/relationships/media" Target="../media/media4.m4a"/><Relationship Id="rId12"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image" Target="../media/image2.png"/><Relationship Id="rId5" Type="http://schemas.microsoft.com/office/2007/relationships/media" Target="../media/media3.m4a"/><Relationship Id="rId10" Type="http://schemas.openxmlformats.org/officeDocument/2006/relationships/notesSlide" Target="../notesSlides/notesSlide1.xml"/><Relationship Id="rId4" Type="http://schemas.openxmlformats.org/officeDocument/2006/relationships/audio" Target="../media/media2.m4a"/><Relationship Id="rId9"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hyperlink" Target="mailto:John.Eames@wmas.nhs.uk"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hyperlink" Target="https://www.gov.uk/access-to-work/apply" TargetMode="External"/><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hyperlink" Target="https://wmas365.sharepoint.com/teams/Workforce/HumanResources/PublishingImages/SitePages/Home/Carer%20Passport%20Template.pdf"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ellbeing.wmas.nhs.uk/supporting-disabilities-in-the-workplace/" TargetMode="External"/><Relationship Id="rId5" Type="http://schemas.openxmlformats.org/officeDocument/2006/relationships/hyperlink" Target="https://www.nhsemployers.org/articles/supporting-staff-caring-responsibilities" TargetMode="External"/><Relationship Id="rId4" Type="http://schemas.openxmlformats.org/officeDocument/2006/relationships/hyperlink" Target="https://www.nhsemployers.org/system/files/media/Health-passport-manager-guidance-final_0.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tmp"/><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hyperlink" Target="https://wellbeing.wmas.nhs.uk/" TargetMode="Externa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hyperlink" Target="https://www.surveymonkey.co.uk/r/RL7TJYQ" TargetMode="External"/><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otalk.co.uk/2019/04/29/30th-april-2019-the-equality-act-201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hyperlink" Target="https://wmas365.sharepoint.com/teams/Workforce/HumanResources/PublishingImages/SitePages/Home/Health%20Passport.pd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lowchart: Document 2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CE17A5-DA38-18A1-57E1-C44FD10FB1FB}"/>
              </a:ext>
            </a:extLst>
          </p:cNvPr>
          <p:cNvSpPr>
            <a:spLocks noGrp="1"/>
          </p:cNvSpPr>
          <p:nvPr>
            <p:ph type="title"/>
          </p:nvPr>
        </p:nvSpPr>
        <p:spPr>
          <a:xfrm>
            <a:off x="838199" y="171162"/>
            <a:ext cx="2917417" cy="2651552"/>
          </a:xfrm>
        </p:spPr>
        <p:txBody>
          <a:bodyPr vert="horz" lIns="91440" tIns="45720" rIns="91440" bIns="45720" rtlCol="0" anchor="ctr">
            <a:normAutofit/>
          </a:bodyPr>
          <a:lstStyle/>
          <a:p>
            <a:pPr algn="ctr"/>
            <a:r>
              <a:rPr lang="en-US" kern="1200" dirty="0">
                <a:solidFill>
                  <a:srgbClr val="FFFFFF"/>
                </a:solidFill>
                <a:latin typeface="+mj-lt"/>
                <a:ea typeface="+mj-ea"/>
                <a:cs typeface="+mj-cs"/>
              </a:rPr>
              <a:t>Health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Passport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and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Carer Passport Training</a:t>
            </a:r>
          </a:p>
        </p:txBody>
      </p:sp>
      <p:pic>
        <p:nvPicPr>
          <p:cNvPr id="4" name="Picture 3" descr="Health Passport">
            <a:extLst>
              <a:ext uri="{FF2B5EF4-FFF2-40B4-BE49-F238E27FC236}">
                <a16:creationId xmlns:a16="http://schemas.microsoft.com/office/drawing/2014/main" id="{A54D92FA-E884-1988-4301-957281D08CC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59046" y="1848274"/>
            <a:ext cx="2854119" cy="3946525"/>
          </a:xfrm>
          <a:prstGeom prst="rect">
            <a:avLst/>
          </a:prstGeom>
          <a:noFill/>
          <a:ln>
            <a:noFill/>
          </a:ln>
        </p:spPr>
      </p:pic>
      <p:pic>
        <p:nvPicPr>
          <p:cNvPr id="5" name="Picture 4" descr="A questionnaire with text and images&#10;&#10;Description automatically generated">
            <a:extLst>
              <a:ext uri="{FF2B5EF4-FFF2-40B4-BE49-F238E27FC236}">
                <a16:creationId xmlns:a16="http://schemas.microsoft.com/office/drawing/2014/main" id="{45814450-142C-C81C-7885-AD3C3E3AFF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16595" y="1714500"/>
            <a:ext cx="3047999" cy="3994574"/>
          </a:xfrm>
          <a:prstGeom prst="rect">
            <a:avLst/>
          </a:prstGeom>
        </p:spPr>
      </p:pic>
      <p:pic>
        <p:nvPicPr>
          <p:cNvPr id="14" name="Recorded Sound">
            <a:hlinkClick r:id="" action="ppaction://media"/>
            <a:extLst>
              <a:ext uri="{FF2B5EF4-FFF2-40B4-BE49-F238E27FC236}">
                <a16:creationId xmlns:a16="http://schemas.microsoft.com/office/drawing/2014/main" id="{D6528B5B-345E-C85F-09F6-F43CE900BB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892800" y="3225800"/>
            <a:ext cx="406400" cy="406400"/>
          </a:xfrm>
          <a:prstGeom prst="rect">
            <a:avLst/>
          </a:prstGeom>
        </p:spPr>
      </p:pic>
      <p:pic>
        <p:nvPicPr>
          <p:cNvPr id="16" name="Recorded Sound">
            <a:hlinkClick r:id="" action="ppaction://media"/>
            <a:extLst>
              <a:ext uri="{FF2B5EF4-FFF2-40B4-BE49-F238E27FC236}">
                <a16:creationId xmlns:a16="http://schemas.microsoft.com/office/drawing/2014/main" id="{7AECA6D6-9AB8-6E2B-4EB4-85B28EFDBFD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892800" y="3225800"/>
            <a:ext cx="406400" cy="406400"/>
          </a:xfrm>
          <a:prstGeom prst="rect">
            <a:avLst/>
          </a:prstGeom>
        </p:spPr>
      </p:pic>
      <p:pic>
        <p:nvPicPr>
          <p:cNvPr id="17" name="Recorded Sound">
            <a:hlinkClick r:id="" action="ppaction://media"/>
            <a:extLst>
              <a:ext uri="{FF2B5EF4-FFF2-40B4-BE49-F238E27FC236}">
                <a16:creationId xmlns:a16="http://schemas.microsoft.com/office/drawing/2014/main" id="{2FA3DD9A-CD9C-0030-63B2-B9A0FFB0B73A}"/>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892800" y="3225800"/>
            <a:ext cx="406400" cy="406400"/>
          </a:xfrm>
          <a:prstGeom prst="rect">
            <a:avLst/>
          </a:prstGeom>
        </p:spPr>
      </p:pic>
      <p:pic>
        <p:nvPicPr>
          <p:cNvPr id="49" name="Audio 48">
            <a:hlinkClick r:id="" action="ppaction://media"/>
            <a:extLst>
              <a:ext uri="{FF2B5EF4-FFF2-40B4-BE49-F238E27FC236}">
                <a16:creationId xmlns:a16="http://schemas.microsoft.com/office/drawing/2014/main" id="{AEE58B68-591B-02B3-FF05-E25504522D60}"/>
              </a:ext>
            </a:extLst>
          </p:cNvPr>
          <p:cNvPicPr>
            <a:picLocks noChangeAspect="1"/>
          </p:cNvPicPr>
          <p:nvPr>
            <a:audioFile r:link="rId8"/>
            <p:extLst>
              <p:ext uri="{DAA4B4D4-6D71-4841-9C94-3DE7FCFB9230}">
                <p14:media xmlns:p14="http://schemas.microsoft.com/office/powerpoint/2010/main" r:embed="rId7"/>
              </p:ext>
            </p:extLst>
          </p:nvPr>
        </p:nvPicPr>
        <p:blipFill>
          <a:blip r:embed="rId13"/>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5191938"/>
      </p:ext>
    </p:extLst>
  </p:cSld>
  <p:clrMapOvr>
    <a:masterClrMapping/>
  </p:clrMapOvr>
  <mc:AlternateContent xmlns:mc="http://schemas.openxmlformats.org/markup-compatibility/2006">
    <mc:Choice xmlns:p14="http://schemas.microsoft.com/office/powerpoint/2010/main" Requires="p14">
      <p:transition spd="med" p14:dur="700" advTm="4463">
        <p:fade/>
      </p:transition>
    </mc:Choice>
    <mc:Fallback>
      <p:transition spd="med" advTm="4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797" fill="hold"/>
                                        <p:tgtEl>
                                          <p:spTgt spid="14"/>
                                        </p:tgtEl>
                                      </p:cBhvr>
                                    </p:cmd>
                                  </p:childTnLst>
                                </p:cTn>
                              </p:par>
                            </p:childTnLst>
                          </p:cTn>
                        </p:par>
                        <p:par>
                          <p:cTn id="10" fill="hold">
                            <p:stCondLst>
                              <p:cond delay="1798"/>
                            </p:stCondLst>
                            <p:childTnLst>
                              <p:par>
                                <p:cTn id="11" presetID="1" presetClass="mediacall" presetSubtype="0" fill="hold" nodeType="afterEffect">
                                  <p:stCondLst>
                                    <p:cond delay="0"/>
                                  </p:stCondLst>
                                  <p:childTnLst>
                                    <p:cmd type="call" cmd="playFrom(0.0)">
                                      <p:cBhvr>
                                        <p:cTn id="12" dur="6766" fill="hold"/>
                                        <p:tgtEl>
                                          <p:spTgt spid="16"/>
                                        </p:tgtEl>
                                      </p:cBhvr>
                                    </p:cmd>
                                  </p:childTnLst>
                                </p:cTn>
                              </p:par>
                            </p:childTnLst>
                          </p:cTn>
                        </p:par>
                        <p:par>
                          <p:cTn id="13" fill="hold">
                            <p:stCondLst>
                              <p:cond delay="8564"/>
                            </p:stCondLst>
                            <p:childTnLst>
                              <p:par>
                                <p:cTn id="14" presetID="1" presetClass="mediacall" presetSubtype="0" fill="hold" nodeType="afterEffect">
                                  <p:stCondLst>
                                    <p:cond delay="0"/>
                                  </p:stCondLst>
                                  <p:childTnLst>
                                    <p:cmd type="call" cmd="playFrom(0.0)">
                                      <p:cBhvr>
                                        <p:cTn id="15" dur="47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4"/>
                </p:tgtEl>
              </p:cMediaNode>
            </p:audio>
            <p:audio>
              <p:cMediaNode vol="80000">
                <p:cTn id="17" fill="hold" display="0">
                  <p:stCondLst>
                    <p:cond delay="indefinite"/>
                  </p:stCondLst>
                  <p:endCondLst>
                    <p:cond evt="onStopAudio" delay="0">
                      <p:tgtEl>
                        <p:sldTgt/>
                      </p:tgtEl>
                    </p:cond>
                  </p:endCondLst>
                </p:cTn>
                <p:tgtEl>
                  <p:spTgt spid="16"/>
                </p:tgtEl>
              </p:cMediaNode>
            </p:audio>
            <p:audio>
              <p:cMediaNode vol="80000">
                <p:cTn id="18" fill="hold" display="0">
                  <p:stCondLst>
                    <p:cond delay="indefinite"/>
                  </p:stCondLst>
                  <p:endCondLst>
                    <p:cond evt="onStopAudio" delay="0">
                      <p:tgtEl>
                        <p:sldTgt/>
                      </p:tgtEl>
                    </p:cond>
                  </p:endCondLst>
                </p:cTn>
                <p:tgtEl>
                  <p:spTgt spid="17"/>
                </p:tgtEl>
              </p:cMediaNode>
            </p:audio>
            <p:audio isNarration="1">
              <p:cMediaNode vol="0" showWhenStopped="0">
                <p:cTn id="19" fill="hold" display="0">
                  <p:stCondLst>
                    <p:cond delay="indefinite"/>
                  </p:stCondLst>
                  <p:endCondLst>
                    <p:cond evt="onStopAudio" delay="0">
                      <p:tgtEl>
                        <p:sldTgt/>
                      </p:tgtEl>
                    </p:cond>
                  </p:endCondLst>
                </p:cTn>
                <p:tgtEl>
                  <p:spTgt spid="49"/>
                </p:tgtEl>
              </p:cMediaNode>
            </p:audio>
          </p:childTnLst>
        </p:cTn>
      </p:par>
    </p:tnLst>
  </p:timing>
  <p:extLst>
    <p:ext uri="{E180D4A7-C9FB-4DFB-919C-405C955672EB}">
      <p14:showEvtLst xmlns:p14="http://schemas.microsoft.com/office/powerpoint/2010/main">
        <p14:playEvt time="21" objId="14"/>
        <p14:playEvt time="1818" objId="16"/>
        <p14:stopEvt time="1844" objId="14"/>
        <p14:stopEvt time="4463" objId="1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FBEA-9DC3-5C9F-77EB-ED7730E3A2CE}"/>
              </a:ext>
            </a:extLst>
          </p:cNvPr>
          <p:cNvSpPr>
            <a:spLocks noGrp="1"/>
          </p:cNvSpPr>
          <p:nvPr>
            <p:ph type="title"/>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7CC55B"/>
                </a:solidFill>
                <a:effectLst/>
                <a:uLnTx/>
                <a:uFillTx/>
                <a:latin typeface="PT Sans" panose="020B0503020203020204" pitchFamily="34" charset="0"/>
                <a:ea typeface="+mn-ea"/>
                <a:cs typeface="+mn-cs"/>
              </a:rPr>
              <a:t>The Disability, Carers &amp; Advocates (DCA) </a:t>
            </a:r>
            <a:endParaRPr kumimoji="0" lang="en-GB" sz="2800" i="0" u="none" strike="noStrike" kern="1200" cap="none" spc="0" normalizeH="0" baseline="0" noProof="0" dirty="0">
              <a:ln>
                <a:noFill/>
              </a:ln>
              <a:solidFill>
                <a:srgbClr val="7CC55B"/>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5B5542A-E039-7552-93A8-0061D4CDC154}"/>
              </a:ext>
            </a:extLst>
          </p:cNvPr>
          <p:cNvSpPr>
            <a:spLocks noGrp="1"/>
          </p:cNvSpPr>
          <p:nvPr>
            <p:ph idx="1"/>
          </p:nvPr>
        </p:nvSpPr>
        <p:spPr>
          <a:xfrm>
            <a:off x="619760" y="1463040"/>
            <a:ext cx="11021779" cy="4442323"/>
          </a:xfrm>
        </p:spPr>
        <p:txBody>
          <a:bodyPr>
            <a:normAutofit/>
          </a:bodyPr>
          <a:lstStyle/>
          <a:p>
            <a:pPr algn="l" fontAlgn="base"/>
            <a:r>
              <a:rPr lang="en-GB" sz="2200" dirty="0">
                <a:solidFill>
                  <a:srgbClr val="666666"/>
                </a:solidFill>
                <a:latin typeface="PT Sans" panose="020B0503020203020204" pitchFamily="34" charset="0"/>
              </a:rPr>
              <a:t>This is </a:t>
            </a:r>
            <a:r>
              <a:rPr lang="en-GB" sz="2200" b="0" i="0" dirty="0">
                <a:solidFill>
                  <a:srgbClr val="666666"/>
                </a:solidFill>
                <a:effectLst/>
                <a:latin typeface="PT Sans" panose="020B0503020203020204" pitchFamily="34" charset="0"/>
              </a:rPr>
              <a:t>the name for the West Midlands Ambulance Service Network for all staff who have a disability, are a carer or would act as a supporting advocate for either party. The purpose of the </a:t>
            </a:r>
            <a:r>
              <a:rPr lang="en-GB" sz="2200" dirty="0">
                <a:solidFill>
                  <a:srgbClr val="666666"/>
                </a:solidFill>
                <a:latin typeface="PT Sans" panose="020B0503020203020204" pitchFamily="34" charset="0"/>
              </a:rPr>
              <a:t>Network</a:t>
            </a:r>
            <a:r>
              <a:rPr lang="en-GB" sz="2200" b="0" i="0" dirty="0">
                <a:solidFill>
                  <a:srgbClr val="666666"/>
                </a:solidFill>
                <a:effectLst/>
                <a:latin typeface="PT Sans" panose="020B0503020203020204" pitchFamily="34" charset="0"/>
              </a:rPr>
              <a:t> is:</a:t>
            </a:r>
          </a:p>
          <a:p>
            <a:pPr algn="l" fontAlgn="base">
              <a:buFont typeface="Arial" panose="020B0604020202020204" pitchFamily="34" charset="0"/>
              <a:buChar char="•"/>
            </a:pPr>
            <a:r>
              <a:rPr lang="en-GB" sz="2200" b="0" i="0" dirty="0">
                <a:solidFill>
                  <a:srgbClr val="666666"/>
                </a:solidFill>
                <a:effectLst/>
                <a:latin typeface="PT Sans" panose="020B0503020203020204" pitchFamily="34" charset="0"/>
              </a:rPr>
              <a:t>To promote a positive approach to disability &amp; caring responsibilities</a:t>
            </a:r>
          </a:p>
          <a:p>
            <a:pPr algn="l" fontAlgn="base">
              <a:buFont typeface="Arial" panose="020B0604020202020204" pitchFamily="34" charset="0"/>
              <a:buChar char="•"/>
            </a:pPr>
            <a:r>
              <a:rPr lang="en-GB" sz="2200" b="0" i="0" dirty="0">
                <a:solidFill>
                  <a:srgbClr val="666666"/>
                </a:solidFill>
                <a:effectLst/>
                <a:latin typeface="PT Sans" panose="020B0503020203020204" pitchFamily="34" charset="0"/>
              </a:rPr>
              <a:t>To address issues &amp; topics that have arisen</a:t>
            </a:r>
          </a:p>
          <a:p>
            <a:pPr algn="l" fontAlgn="base">
              <a:buFont typeface="Arial" panose="020B0604020202020204" pitchFamily="34" charset="0"/>
              <a:buChar char="•"/>
            </a:pPr>
            <a:r>
              <a:rPr lang="en-GB" sz="2200" b="0" i="0" dirty="0">
                <a:solidFill>
                  <a:srgbClr val="666666"/>
                </a:solidFill>
                <a:effectLst/>
                <a:latin typeface="PT Sans" panose="020B0503020203020204" pitchFamily="34" charset="0"/>
              </a:rPr>
              <a:t>To provide best practice in terms of shared knowledge and understanding for the benefit of all staff</a:t>
            </a:r>
          </a:p>
          <a:p>
            <a:pPr algn="l" fontAlgn="base">
              <a:buFont typeface="Arial" panose="020B0604020202020204" pitchFamily="34" charset="0"/>
              <a:buChar char="•"/>
            </a:pPr>
            <a:r>
              <a:rPr lang="en-GB" sz="2200" b="0" i="0" dirty="0">
                <a:solidFill>
                  <a:srgbClr val="666666"/>
                </a:solidFill>
                <a:effectLst/>
                <a:latin typeface="PT Sans" panose="020B0503020203020204" pitchFamily="34" charset="0"/>
              </a:rPr>
              <a:t>To create a supportive, nurturing and inclusive environment where all members of staff with differing abilities are respected and acknowledged for their contribution.</a:t>
            </a:r>
          </a:p>
          <a:p>
            <a:pPr algn="l" fontAlgn="base"/>
            <a:r>
              <a:rPr lang="en-GB" sz="2200" b="0" i="0" dirty="0">
                <a:solidFill>
                  <a:srgbClr val="666666"/>
                </a:solidFill>
                <a:effectLst/>
                <a:latin typeface="PT Sans" panose="020B0503020203020204" pitchFamily="34" charset="0"/>
              </a:rPr>
              <a:t>To find out more or join the Network contact John Eames, DCA Chair on </a:t>
            </a:r>
            <a:r>
              <a:rPr lang="en-GB" sz="2200" b="1" i="0" u="none" strike="noStrike" dirty="0">
                <a:solidFill>
                  <a:srgbClr val="38870D"/>
                </a:solidFill>
                <a:effectLst/>
                <a:latin typeface="PT Sans" panose="020B0503020203020204" pitchFamily="34" charset="0"/>
                <a:hlinkClick r:id="rId4"/>
              </a:rPr>
              <a:t>john.eames@wmas.nhs.uk</a:t>
            </a:r>
            <a:endParaRPr lang="en-GB" sz="2200" b="0" i="0" dirty="0">
              <a:solidFill>
                <a:srgbClr val="666666"/>
              </a:solidFill>
              <a:effectLst/>
              <a:latin typeface="PT Sans" panose="020B0503020203020204" pitchFamily="34" charset="0"/>
            </a:endParaRPr>
          </a:p>
          <a:p>
            <a:endParaRPr lang="en-GB" dirty="0"/>
          </a:p>
        </p:txBody>
      </p:sp>
      <p:pic>
        <p:nvPicPr>
          <p:cNvPr id="6" name="Audio 5">
            <a:hlinkClick r:id="" action="ppaction://media"/>
            <a:extLst>
              <a:ext uri="{FF2B5EF4-FFF2-40B4-BE49-F238E27FC236}">
                <a16:creationId xmlns:a16="http://schemas.microsoft.com/office/drawing/2014/main" id="{CB999CB9-5C62-6728-03B7-44A41187BB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3655992"/>
      </p:ext>
    </p:extLst>
  </p:cSld>
  <p:clrMapOvr>
    <a:masterClrMapping/>
  </p:clrMapOvr>
  <mc:AlternateContent xmlns:mc="http://schemas.openxmlformats.org/markup-compatibility/2006">
    <mc:Choice xmlns:p14="http://schemas.microsoft.com/office/powerpoint/2010/main" Requires="p14">
      <p:transition spd="med" p14:dur="700" advTm="45794">
        <p:fade/>
      </p:transition>
    </mc:Choice>
    <mc:Fallback>
      <p:transition spd="med" advTm="457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E508C0-9F5A-499A-A28D-678B29258CD3}"/>
              </a:ext>
            </a:extLst>
          </p:cNvPr>
          <p:cNvSpPr>
            <a:spLocks noGrp="1"/>
          </p:cNvSpPr>
          <p:nvPr>
            <p:ph type="title"/>
          </p:nvPr>
        </p:nvSpPr>
        <p:spPr>
          <a:xfrm>
            <a:off x="663521" y="507212"/>
            <a:ext cx="5062511" cy="1499616"/>
          </a:xfrm>
        </p:spPr>
        <p:txBody>
          <a:bodyPr vert="horz" lIns="91440" tIns="45720" rIns="91440" bIns="45720" rtlCol="0" anchor="ctr">
            <a:normAutofit/>
          </a:bodyPr>
          <a:lstStyle/>
          <a:p>
            <a:r>
              <a:rPr lang="en-US" sz="4400" dirty="0">
                <a:solidFill>
                  <a:srgbClr val="FFFFFF"/>
                </a:solidFill>
              </a:rPr>
              <a:t>Access To Work</a:t>
            </a:r>
            <a:endParaRPr lang="en-US" sz="4400" kern="1200" dirty="0">
              <a:solidFill>
                <a:srgbClr val="FFFFFF"/>
              </a:solidFill>
              <a:latin typeface="+mj-lt"/>
              <a:ea typeface="+mj-ea"/>
              <a:cs typeface="+mj-cs"/>
            </a:endParaRPr>
          </a:p>
        </p:txBody>
      </p:sp>
      <p:cxnSp>
        <p:nvCxnSpPr>
          <p:cNvPr id="13" name="Straight Connector 12">
            <a:extLst>
              <a:ext uri="{FF2B5EF4-FFF2-40B4-BE49-F238E27FC236}">
                <a16:creationId xmlns:a16="http://schemas.microsoft.com/office/drawing/2014/main" id="{0F1CE7C6-BE91-42A7-9214-F33FD918C3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F052C29C-11D8-DA78-C0DB-497E199B0E19}"/>
              </a:ext>
            </a:extLst>
          </p:cNvPr>
          <p:cNvSpPr txBox="1">
            <a:spLocks/>
          </p:cNvSpPr>
          <p:nvPr/>
        </p:nvSpPr>
        <p:spPr>
          <a:xfrm>
            <a:off x="399246" y="1740724"/>
            <a:ext cx="6181858" cy="48403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base"/>
            <a:r>
              <a:rPr lang="en-GB" sz="1400" b="0" i="0" dirty="0">
                <a:solidFill>
                  <a:schemeClr val="bg1"/>
                </a:solidFill>
                <a:effectLst/>
                <a:latin typeface="PT Sans" panose="020B0503020203020204" pitchFamily="34" charset="0"/>
              </a:rPr>
              <a:t>Access to Work can help people to be able to stay in work if they have a physical or mental health condition or disability. Access to Work can provide people with the following support based on individual need;</a:t>
            </a:r>
          </a:p>
          <a:p>
            <a:pPr algn="l" fontAlgn="base">
              <a:buFont typeface="Arial" panose="020B0604020202020204" pitchFamily="34" charset="0"/>
              <a:buChar char="•"/>
            </a:pPr>
            <a:r>
              <a:rPr lang="en-GB" sz="1400" b="0" i="0" dirty="0">
                <a:solidFill>
                  <a:schemeClr val="bg1"/>
                </a:solidFill>
                <a:effectLst/>
                <a:latin typeface="PT Sans" panose="020B0503020203020204" pitchFamily="34" charset="0"/>
              </a:rPr>
              <a:t>financial support to help pay for practical support in the workplace</a:t>
            </a:r>
          </a:p>
          <a:p>
            <a:pPr algn="l" fontAlgn="base">
              <a:buFont typeface="Arial" panose="020B0604020202020204" pitchFamily="34" charset="0"/>
              <a:buChar char="•"/>
            </a:pPr>
            <a:r>
              <a:rPr lang="en-GB" sz="1400" b="0" i="0" dirty="0">
                <a:solidFill>
                  <a:schemeClr val="bg1"/>
                </a:solidFill>
                <a:effectLst/>
                <a:latin typeface="PT Sans" panose="020B0503020203020204" pitchFamily="34" charset="0"/>
              </a:rPr>
              <a:t>support with managing mental health at work</a:t>
            </a:r>
          </a:p>
          <a:p>
            <a:pPr algn="l" fontAlgn="base"/>
            <a:r>
              <a:rPr lang="en-GB" sz="1400" b="0" i="0" dirty="0">
                <a:solidFill>
                  <a:schemeClr val="bg1"/>
                </a:solidFill>
                <a:effectLst/>
                <a:latin typeface="PT Sans" panose="020B0503020203020204" pitchFamily="34" charset="0"/>
              </a:rPr>
              <a:t>The support provided will be recommended following a workplace assessment with you, supported by your line manager. Recommendations may include equipment and software to help you do your job, as well as training and coaching skills.</a:t>
            </a:r>
          </a:p>
          <a:p>
            <a:pPr algn="l" fontAlgn="base"/>
            <a:r>
              <a:rPr lang="en-GB" sz="1400" b="0" i="0" dirty="0">
                <a:solidFill>
                  <a:schemeClr val="bg1"/>
                </a:solidFill>
                <a:effectLst/>
                <a:latin typeface="PT Sans" panose="020B0503020203020204" pitchFamily="34" charset="0"/>
              </a:rPr>
              <a:t>It is important that you let your manager know that you are making an application to Access to Work, so that they can be available to assist during the workplace assessment and discuss with you the report and recommendations identified. </a:t>
            </a:r>
          </a:p>
          <a:p>
            <a:pPr algn="l" fontAlgn="base"/>
            <a:endParaRPr lang="en-GB" sz="1400" dirty="0">
              <a:solidFill>
                <a:schemeClr val="bg1"/>
              </a:solidFill>
              <a:latin typeface="PT Sans" panose="020B0503020203020204" pitchFamily="34" charset="0"/>
            </a:endParaRPr>
          </a:p>
          <a:p>
            <a:pPr marL="0" indent="0" fontAlgn="base">
              <a:buNone/>
            </a:pPr>
            <a:r>
              <a:rPr lang="en-GB" sz="1400" b="0" i="0" dirty="0">
                <a:solidFill>
                  <a:schemeClr val="bg1"/>
                </a:solidFill>
                <a:effectLst/>
                <a:latin typeface="PT Sans" panose="020B0503020203020204" pitchFamily="34" charset="0"/>
              </a:rPr>
              <a:t>When you are ready to start the process, </a:t>
            </a:r>
            <a:r>
              <a:rPr lang="en-GB" sz="1400" b="0" i="0" u="none" strike="noStrike" dirty="0">
                <a:solidFill>
                  <a:schemeClr val="bg1"/>
                </a:solidFill>
                <a:effectLst/>
                <a:latin typeface="PT Sans" panose="020B0503020203020204" pitchFamily="34" charset="0"/>
                <a:hlinkClick r:id="rId5">
                  <a:extLst>
                    <a:ext uri="{A12FA001-AC4F-418D-AE19-62706E023703}">
                      <ahyp:hlinkClr xmlns:ahyp="http://schemas.microsoft.com/office/drawing/2018/hyperlinkcolor" val="tx"/>
                    </a:ext>
                  </a:extLst>
                </a:hlinkClick>
              </a:rPr>
              <a:t>click here</a:t>
            </a:r>
            <a:r>
              <a:rPr lang="en-GB" sz="1400" b="0" i="0" dirty="0">
                <a:solidFill>
                  <a:schemeClr val="bg1"/>
                </a:solidFill>
                <a:effectLst/>
                <a:latin typeface="PT Sans" panose="020B0503020203020204" pitchFamily="34" charset="0"/>
              </a:rPr>
              <a:t> to make an application to </a:t>
            </a:r>
            <a:r>
              <a:rPr lang="en-GB" sz="1400" b="0" i="0" u="none" strike="noStrike" dirty="0">
                <a:solidFill>
                  <a:schemeClr val="bg1"/>
                </a:solidFill>
                <a:effectLst/>
                <a:latin typeface="PT Sans" panose="020B0503020203020204" pitchFamily="34" charset="0"/>
                <a:hlinkClick r:id="rId5">
                  <a:extLst>
                    <a:ext uri="{A12FA001-AC4F-418D-AE19-62706E023703}">
                      <ahyp:hlinkClr xmlns:ahyp="http://schemas.microsoft.com/office/drawing/2018/hyperlinkcolor" val="tx"/>
                    </a:ext>
                  </a:extLst>
                </a:hlinkClick>
              </a:rPr>
              <a:t>Access to Work.</a:t>
            </a:r>
            <a:endParaRPr lang="en-GB" sz="1400" b="0" i="0" dirty="0">
              <a:solidFill>
                <a:schemeClr val="bg1"/>
              </a:solidFill>
              <a:effectLst/>
              <a:latin typeface="PT Sans" panose="020B0503020203020204" pitchFamily="34" charset="0"/>
            </a:endParaRPr>
          </a:p>
          <a:p>
            <a:pPr marL="0" indent="0" algn="l" fontAlgn="base">
              <a:buNone/>
            </a:pPr>
            <a:endParaRPr lang="en-GB" sz="1400" b="0" i="0" dirty="0">
              <a:solidFill>
                <a:schemeClr val="bg1"/>
              </a:solidFill>
              <a:effectLst/>
              <a:latin typeface="PT Sans" panose="020B0503020203020204" pitchFamily="34" charset="0"/>
            </a:endParaRPr>
          </a:p>
        </p:txBody>
      </p:sp>
      <p:pic>
        <p:nvPicPr>
          <p:cNvPr id="9" name="Content Placeholder 8" descr="A person looking at a computer screen&#10;&#10;Description automatically generated">
            <a:extLst>
              <a:ext uri="{FF2B5EF4-FFF2-40B4-BE49-F238E27FC236}">
                <a16:creationId xmlns:a16="http://schemas.microsoft.com/office/drawing/2014/main" id="{573D161E-F4B6-B152-CC95-69106B2E6106}"/>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716935" y="1505499"/>
            <a:ext cx="3925601" cy="4418012"/>
          </a:xfrm>
        </p:spPr>
      </p:pic>
      <p:pic>
        <p:nvPicPr>
          <p:cNvPr id="14" name="Audio 13">
            <a:hlinkClick r:id="" action="ppaction://media"/>
            <a:extLst>
              <a:ext uri="{FF2B5EF4-FFF2-40B4-BE49-F238E27FC236}">
                <a16:creationId xmlns:a16="http://schemas.microsoft.com/office/drawing/2014/main" id="{22B994D7-2EC5-2412-DDEE-FDA1A4E2950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9585136" y="5335519"/>
            <a:ext cx="2057400" cy="2057400"/>
          </a:xfrm>
          <a:prstGeom prst="ellipse">
            <a:avLst/>
          </a:prstGeom>
        </p:spPr>
      </p:pic>
    </p:spTree>
    <p:extLst>
      <p:ext uri="{BB962C8B-B14F-4D97-AF65-F5344CB8AC3E}">
        <p14:creationId xmlns:p14="http://schemas.microsoft.com/office/powerpoint/2010/main" val="46247957"/>
      </p:ext>
    </p:extLst>
  </p:cSld>
  <p:clrMapOvr>
    <a:masterClrMapping/>
  </p:clrMapOvr>
  <mc:AlternateContent xmlns:mc="http://schemas.openxmlformats.org/markup-compatibility/2006">
    <mc:Choice xmlns:p14="http://schemas.microsoft.com/office/powerpoint/2010/main" Requires="p14">
      <p:transition spd="med" p14:dur="700" advTm="46012">
        <p:fade/>
      </p:transition>
    </mc:Choice>
    <mc:Fallback>
      <p:transition spd="med" advTm="460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A89F-9112-4718-AFFC-44C1537ED6E1}"/>
              </a:ext>
            </a:extLst>
          </p:cNvPr>
          <p:cNvSpPr>
            <a:spLocks noGrp="1"/>
          </p:cNvSpPr>
          <p:nvPr>
            <p:ph type="title"/>
          </p:nvPr>
        </p:nvSpPr>
        <p:spPr/>
        <p:txBody>
          <a:bodyPr>
            <a:normAutofit/>
          </a:bodyPr>
          <a:lstStyle/>
          <a:p>
            <a:r>
              <a:rPr lang="en-US" sz="3400" dirty="0">
                <a:cs typeface="Calibri"/>
              </a:rPr>
              <a:t>What is a Carers Passport?</a:t>
            </a:r>
            <a:endParaRPr lang="en-GB" sz="3400" dirty="0"/>
          </a:p>
        </p:txBody>
      </p:sp>
      <p:graphicFrame>
        <p:nvGraphicFramePr>
          <p:cNvPr id="22" name="Content Placeholder 2">
            <a:extLst>
              <a:ext uri="{FF2B5EF4-FFF2-40B4-BE49-F238E27FC236}">
                <a16:creationId xmlns:a16="http://schemas.microsoft.com/office/drawing/2014/main" id="{0C8EBFF2-E55F-C820-A9D2-014347A58B74}"/>
              </a:ext>
            </a:extLst>
          </p:cNvPr>
          <p:cNvGraphicFramePr>
            <a:graphicFrameLocks noGrp="1"/>
          </p:cNvGraphicFramePr>
          <p:nvPr>
            <p:ph idx="1"/>
            <p:extLst>
              <p:ext uri="{D42A27DB-BD31-4B8C-83A1-F6EECF244321}">
                <p14:modId xmlns:p14="http://schemas.microsoft.com/office/powerpoint/2010/main" val="3408978824"/>
              </p:ext>
            </p:extLst>
          </p:nvPr>
        </p:nvGraphicFramePr>
        <p:xfrm>
          <a:off x="538163" y="1487488"/>
          <a:ext cx="11102975" cy="44180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a:extLst>
              <a:ext uri="{FF2B5EF4-FFF2-40B4-BE49-F238E27FC236}">
                <a16:creationId xmlns:a16="http://schemas.microsoft.com/office/drawing/2014/main" id="{3543C2E2-6A9E-48AD-BA6D-86EC8766357C}"/>
              </a:ext>
            </a:extLst>
          </p:cNvPr>
          <p:cNvSpPr/>
          <p:nvPr/>
        </p:nvSpPr>
        <p:spPr>
          <a:xfrm>
            <a:off x="7681246" y="0"/>
            <a:ext cx="2407634" cy="1441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2557555D-B3F0-BC4D-D44B-4B14B18A44F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18074046"/>
      </p:ext>
    </p:extLst>
  </p:cSld>
  <p:clrMapOvr>
    <a:masterClrMapping/>
  </p:clrMapOvr>
  <mc:AlternateContent xmlns:mc="http://schemas.openxmlformats.org/markup-compatibility/2006">
    <mc:Choice xmlns:p14="http://schemas.microsoft.com/office/powerpoint/2010/main" Requires="p14">
      <p:transition spd="med" p14:dur="700" advTm="44790">
        <p:fade/>
      </p:transition>
    </mc:Choice>
    <mc:Fallback>
      <p:transition spd="med" advTm="44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CBD32-E362-2E8C-82EA-9AC444B66195}"/>
              </a:ext>
            </a:extLst>
          </p:cNvPr>
          <p:cNvSpPr>
            <a:spLocks noGrp="1"/>
          </p:cNvSpPr>
          <p:nvPr>
            <p:ph type="title"/>
          </p:nvPr>
        </p:nvSpPr>
        <p:spPr/>
        <p:txBody>
          <a:bodyPr/>
          <a:lstStyle/>
          <a:p>
            <a:r>
              <a:rPr lang="en-GB" dirty="0"/>
              <a:t>Carers Passport</a:t>
            </a:r>
          </a:p>
        </p:txBody>
      </p:sp>
      <p:pic>
        <p:nvPicPr>
          <p:cNvPr id="7" name="Content Placeholder 6" descr="A questionnaire with text and images&#10;&#10;Description automatically generated">
            <a:extLst>
              <a:ext uri="{FF2B5EF4-FFF2-40B4-BE49-F238E27FC236}">
                <a16:creationId xmlns:a16="http://schemas.microsoft.com/office/drawing/2014/main" id="{AA780AD5-449F-4006-4969-D14A31E779F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10578" y="1409905"/>
            <a:ext cx="3167508" cy="4590845"/>
          </a:xfrm>
        </p:spPr>
      </p:pic>
      <p:sp>
        <p:nvSpPr>
          <p:cNvPr id="9" name="TextBox 8">
            <a:extLst>
              <a:ext uri="{FF2B5EF4-FFF2-40B4-BE49-F238E27FC236}">
                <a16:creationId xmlns:a16="http://schemas.microsoft.com/office/drawing/2014/main" id="{4CE30100-F8B9-2B88-40A1-52B909C46FAE}"/>
              </a:ext>
            </a:extLst>
          </p:cNvPr>
          <p:cNvSpPr txBox="1"/>
          <p:nvPr/>
        </p:nvSpPr>
        <p:spPr>
          <a:xfrm>
            <a:off x="5617028" y="2966663"/>
            <a:ext cx="4588329" cy="1200329"/>
          </a:xfrm>
          <a:prstGeom prst="rect">
            <a:avLst/>
          </a:prstGeom>
          <a:noFill/>
        </p:spPr>
        <p:txBody>
          <a:bodyPr wrap="square" rtlCol="0">
            <a:spAutoFit/>
          </a:bodyPr>
          <a:lstStyle/>
          <a:p>
            <a:pPr algn="just"/>
            <a:r>
              <a:rPr lang="en-GB" dirty="0"/>
              <a:t>To obtain a copy of the Carers Passport, please click on the link below:</a:t>
            </a:r>
          </a:p>
          <a:p>
            <a:pPr algn="just"/>
            <a:endParaRPr lang="en-GB" dirty="0"/>
          </a:p>
          <a:p>
            <a:r>
              <a:rPr lang="en-GB" dirty="0">
                <a:hlinkClick r:id="rId5"/>
              </a:rPr>
              <a:t>Carer Passport Template.pdf (sharepoint.com)</a:t>
            </a:r>
            <a:endParaRPr lang="en-GB" dirty="0"/>
          </a:p>
        </p:txBody>
      </p:sp>
      <p:pic>
        <p:nvPicPr>
          <p:cNvPr id="5" name="Audio 4">
            <a:hlinkClick r:id="" action="ppaction://media"/>
            <a:extLst>
              <a:ext uri="{FF2B5EF4-FFF2-40B4-BE49-F238E27FC236}">
                <a16:creationId xmlns:a16="http://schemas.microsoft.com/office/drawing/2014/main" id="{82E6E3B9-C99A-9A83-8AE0-BC252F57976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07680284"/>
      </p:ext>
    </p:extLst>
  </p:cSld>
  <p:clrMapOvr>
    <a:masterClrMapping/>
  </p:clrMapOvr>
  <mc:AlternateContent xmlns:mc="http://schemas.openxmlformats.org/markup-compatibility/2006">
    <mc:Choice xmlns:p14="http://schemas.microsoft.com/office/powerpoint/2010/main" Requires="p14">
      <p:transition spd="med" p14:dur="700" advTm="8359">
        <p:fade/>
      </p:transition>
    </mc:Choice>
    <mc:Fallback>
      <p:transition spd="med" advTm="83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29F9-2616-6AC1-40F6-5190DCDDDD6F}"/>
              </a:ext>
            </a:extLst>
          </p:cNvPr>
          <p:cNvSpPr>
            <a:spLocks noGrp="1"/>
          </p:cNvSpPr>
          <p:nvPr>
            <p:ph type="title"/>
          </p:nvPr>
        </p:nvSpPr>
        <p:spPr/>
        <p:txBody>
          <a:bodyPr/>
          <a:lstStyle/>
          <a:p>
            <a:r>
              <a:rPr lang="en-GB" dirty="0"/>
              <a:t>Further support available:</a:t>
            </a:r>
          </a:p>
        </p:txBody>
      </p:sp>
      <p:sp>
        <p:nvSpPr>
          <p:cNvPr id="3" name="Content Placeholder 2">
            <a:extLst>
              <a:ext uri="{FF2B5EF4-FFF2-40B4-BE49-F238E27FC236}">
                <a16:creationId xmlns:a16="http://schemas.microsoft.com/office/drawing/2014/main" id="{C4A29AA4-B0F7-FC7C-3D1B-E4B84C502066}"/>
              </a:ext>
            </a:extLst>
          </p:cNvPr>
          <p:cNvSpPr>
            <a:spLocks noGrp="1"/>
          </p:cNvSpPr>
          <p:nvPr>
            <p:ph idx="1"/>
          </p:nvPr>
        </p:nvSpPr>
        <p:spPr>
          <a:xfrm>
            <a:off x="571500" y="1487606"/>
            <a:ext cx="11070039" cy="4417757"/>
          </a:xfrm>
        </p:spPr>
        <p:txBody>
          <a:bodyPr/>
          <a:lstStyle/>
          <a:p>
            <a:r>
              <a:rPr lang="en-GB" dirty="0"/>
              <a:t>Managers Guidance by NHS Employers </a:t>
            </a:r>
          </a:p>
          <a:p>
            <a:pPr marL="0" indent="0">
              <a:buNone/>
            </a:pPr>
            <a:r>
              <a:rPr lang="en-GB" dirty="0">
                <a:hlinkClick r:id="rId4"/>
              </a:rPr>
              <a:t>Health-passport-manager-guidance-final_0.pdf (nhsemployers.org)</a:t>
            </a:r>
            <a:endParaRPr lang="en-GB" dirty="0"/>
          </a:p>
          <a:p>
            <a:pPr marL="0" indent="0">
              <a:buNone/>
            </a:pPr>
            <a:endParaRPr lang="en-GB" dirty="0"/>
          </a:p>
          <a:p>
            <a:r>
              <a:rPr lang="en-GB" dirty="0"/>
              <a:t>Supporting Staff with Caring Responsibilities</a:t>
            </a:r>
          </a:p>
          <a:p>
            <a:pPr marL="0" indent="0">
              <a:buNone/>
            </a:pPr>
            <a:r>
              <a:rPr lang="en-GB" dirty="0">
                <a:hlinkClick r:id="rId5"/>
              </a:rPr>
              <a:t>Supporting staff with caring responsibilities | NHS Employers</a:t>
            </a:r>
            <a:endParaRPr lang="en-GB" dirty="0"/>
          </a:p>
          <a:p>
            <a:pPr marL="0" indent="0">
              <a:buNone/>
            </a:pPr>
            <a:endParaRPr lang="en-GB" dirty="0"/>
          </a:p>
          <a:p>
            <a:r>
              <a:rPr lang="en-GB" dirty="0"/>
              <a:t>HWB page ‘Supporting Disabilities in the Workplace’ </a:t>
            </a:r>
            <a:r>
              <a:rPr lang="en-GB" dirty="0">
                <a:hlinkClick r:id="rId6"/>
              </a:rPr>
              <a:t>Supporting Disabilities in the Workplace | WMAS Wellbeing</a:t>
            </a:r>
            <a:endParaRPr lang="en-GB" dirty="0"/>
          </a:p>
        </p:txBody>
      </p:sp>
      <p:pic>
        <p:nvPicPr>
          <p:cNvPr id="6" name="Audio 5">
            <a:hlinkClick r:id="" action="ppaction://media"/>
            <a:extLst>
              <a:ext uri="{FF2B5EF4-FFF2-40B4-BE49-F238E27FC236}">
                <a16:creationId xmlns:a16="http://schemas.microsoft.com/office/drawing/2014/main" id="{A2135317-C167-BE92-A7BB-6DA635E4DD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6263376"/>
      </p:ext>
    </p:extLst>
  </p:cSld>
  <p:clrMapOvr>
    <a:masterClrMapping/>
  </p:clrMapOvr>
  <mc:AlternateContent xmlns:mc="http://schemas.openxmlformats.org/markup-compatibility/2006">
    <mc:Choice xmlns:p14="http://schemas.microsoft.com/office/powerpoint/2010/main" Requires="p14">
      <p:transition spd="med" p14:dur="700" advTm="24199">
        <p:fade/>
      </p:transition>
    </mc:Choice>
    <mc:Fallback>
      <p:transition spd="med" advTm="241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DBF26C1-A0E2-CDDA-0C71-50855A6783B4}"/>
              </a:ext>
            </a:extLst>
          </p:cNvPr>
          <p:cNvSpPr/>
          <p:nvPr/>
        </p:nvSpPr>
        <p:spPr>
          <a:xfrm>
            <a:off x="9167161" y="2015543"/>
            <a:ext cx="2764666" cy="253069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61610BF8-ECE7-B12F-95BA-5113E75E9C57}"/>
              </a:ext>
            </a:extLst>
          </p:cNvPr>
          <p:cNvSpPr/>
          <p:nvPr/>
        </p:nvSpPr>
        <p:spPr>
          <a:xfrm>
            <a:off x="6296892" y="2015542"/>
            <a:ext cx="2764666" cy="2530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GB" b="1" dirty="0">
              <a:ln/>
              <a:solidFill>
                <a:schemeClr val="accent4"/>
              </a:solidFill>
            </a:endParaRPr>
          </a:p>
          <a:p>
            <a:pPr algn="ctr"/>
            <a:endParaRPr lang="en-GB" b="1" dirty="0">
              <a:ln/>
              <a:solidFill>
                <a:schemeClr val="accent4"/>
              </a:solidFill>
            </a:endParaRPr>
          </a:p>
          <a:p>
            <a:pPr algn="ctr"/>
            <a:endParaRPr lang="en-GB" b="1" dirty="0">
              <a:ln/>
              <a:solidFill>
                <a:schemeClr val="accent4"/>
              </a:solidFill>
            </a:endParaRPr>
          </a:p>
        </p:txBody>
      </p:sp>
      <p:sp>
        <p:nvSpPr>
          <p:cNvPr id="19" name="Rectangle: Rounded Corners 18">
            <a:extLst>
              <a:ext uri="{FF2B5EF4-FFF2-40B4-BE49-F238E27FC236}">
                <a16:creationId xmlns:a16="http://schemas.microsoft.com/office/drawing/2014/main" id="{E9DCFDDB-DD27-917D-F26D-6F5081A39A96}"/>
              </a:ext>
            </a:extLst>
          </p:cNvPr>
          <p:cNvSpPr/>
          <p:nvPr/>
        </p:nvSpPr>
        <p:spPr>
          <a:xfrm>
            <a:off x="3426622" y="2015541"/>
            <a:ext cx="2764666" cy="2530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GB" b="1" dirty="0">
              <a:ln/>
              <a:solidFill>
                <a:schemeClr val="accent4"/>
              </a:solidFill>
            </a:endParaRPr>
          </a:p>
          <a:p>
            <a:pPr algn="ctr"/>
            <a:endParaRPr lang="en-GB" b="1" dirty="0">
              <a:ln/>
              <a:solidFill>
                <a:schemeClr val="accent4"/>
              </a:solidFill>
            </a:endParaRPr>
          </a:p>
          <a:p>
            <a:pPr algn="ctr"/>
            <a:endParaRPr lang="en-GB" b="1" dirty="0">
              <a:ln/>
              <a:solidFill>
                <a:schemeClr val="accent4"/>
              </a:solidFill>
            </a:endParaRPr>
          </a:p>
        </p:txBody>
      </p:sp>
      <p:sp>
        <p:nvSpPr>
          <p:cNvPr id="18" name="Flowchart: Alternate Process 17">
            <a:extLst>
              <a:ext uri="{FF2B5EF4-FFF2-40B4-BE49-F238E27FC236}">
                <a16:creationId xmlns:a16="http://schemas.microsoft.com/office/drawing/2014/main" id="{9350D5F1-005D-9119-9BCB-404733D87956}"/>
              </a:ext>
            </a:extLst>
          </p:cNvPr>
          <p:cNvSpPr/>
          <p:nvPr/>
        </p:nvSpPr>
        <p:spPr>
          <a:xfrm>
            <a:off x="556352" y="2015543"/>
            <a:ext cx="2764666" cy="2530700"/>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a:p>
            <a:pPr algn="ctr"/>
            <a:endParaRPr lang="en-GB" dirty="0"/>
          </a:p>
          <a:p>
            <a:pPr algn="ctr"/>
            <a:endParaRPr lang="en-GB" dirty="0"/>
          </a:p>
          <a:p>
            <a:pPr algn="ctr"/>
            <a:endParaRPr lang="en-GB" sz="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pic>
        <p:nvPicPr>
          <p:cNvPr id="6" name="Picture 5" descr="Icon&#10;&#10;Description automatically generated">
            <a:extLst>
              <a:ext uri="{FF2B5EF4-FFF2-40B4-BE49-F238E27FC236}">
                <a16:creationId xmlns:a16="http://schemas.microsoft.com/office/drawing/2014/main" id="{FB787DF0-4FAC-6694-A34A-9DBB095BE5CF}"/>
              </a:ext>
            </a:extLst>
          </p:cNvPr>
          <p:cNvPicPr>
            <a:picLocks noChangeAspect="1"/>
          </p:cNvPicPr>
          <p:nvPr/>
        </p:nvPicPr>
        <p:blipFill rotWithShape="1">
          <a:blip r:embed="rId3">
            <a:extLst>
              <a:ext uri="{28A0092B-C50C-407E-A947-70E740481C1C}">
                <a14:useLocalDpi xmlns:a14="http://schemas.microsoft.com/office/drawing/2010/main" val="0"/>
              </a:ext>
            </a:extLst>
          </a:blip>
          <a:srcRect l="9954"/>
          <a:stretch/>
        </p:blipFill>
        <p:spPr>
          <a:xfrm>
            <a:off x="244699" y="180226"/>
            <a:ext cx="4975709" cy="1251744"/>
          </a:xfrm>
          <a:prstGeom prst="rect">
            <a:avLst/>
          </a:prstGeom>
        </p:spPr>
      </p:pic>
      <p:sp>
        <p:nvSpPr>
          <p:cNvPr id="9" name="TextBox 8">
            <a:extLst>
              <a:ext uri="{FF2B5EF4-FFF2-40B4-BE49-F238E27FC236}">
                <a16:creationId xmlns:a16="http://schemas.microsoft.com/office/drawing/2014/main" id="{337CD14F-E2E3-DDC6-A64C-EABD2FB61E31}"/>
              </a:ext>
            </a:extLst>
          </p:cNvPr>
          <p:cNvSpPr txBox="1"/>
          <p:nvPr/>
        </p:nvSpPr>
        <p:spPr>
          <a:xfrm>
            <a:off x="244699" y="6024511"/>
            <a:ext cx="3760631" cy="653263"/>
          </a:xfrm>
          <a:prstGeom prst="rect">
            <a:avLst/>
          </a:prstGeom>
          <a:noFill/>
        </p:spPr>
        <p:txBody>
          <a:bodyPr wrap="square">
            <a:spAutoFit/>
          </a:bodyPr>
          <a:lstStyle/>
          <a:p>
            <a:r>
              <a:rPr lang="en-GB" dirty="0">
                <a:hlinkClick r:id="rId4"/>
              </a:rPr>
              <a:t>https://wellbeing.wmas.nhs.uk</a:t>
            </a:r>
            <a:r>
              <a:rPr lang="en-GB" dirty="0"/>
              <a:t>	</a:t>
            </a:r>
          </a:p>
        </p:txBody>
      </p:sp>
      <p:pic>
        <p:nvPicPr>
          <p:cNvPr id="11" name="Picture 10" descr="Woman covering face">
            <a:extLst>
              <a:ext uri="{FF2B5EF4-FFF2-40B4-BE49-F238E27FC236}">
                <a16:creationId xmlns:a16="http://schemas.microsoft.com/office/drawing/2014/main" id="{8D76FF79-A65D-50EF-2747-1FDDE763B2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139" y="1477597"/>
            <a:ext cx="2051091" cy="1251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Worm's eye view of the feet of a person running on the road">
            <a:extLst>
              <a:ext uri="{FF2B5EF4-FFF2-40B4-BE49-F238E27FC236}">
                <a16:creationId xmlns:a16="http://schemas.microsoft.com/office/drawing/2014/main" id="{5201F4BC-9265-5323-49CD-1071C21B8F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8811" y="1466187"/>
            <a:ext cx="1960288" cy="1251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Stacks of gold coins">
            <a:extLst>
              <a:ext uri="{FF2B5EF4-FFF2-40B4-BE49-F238E27FC236}">
                <a16:creationId xmlns:a16="http://schemas.microsoft.com/office/drawing/2014/main" id="{721DFF1B-CD38-8D80-5000-61E1349DF4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9080" y="1466187"/>
            <a:ext cx="1960289" cy="13068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People using sign language">
            <a:extLst>
              <a:ext uri="{FF2B5EF4-FFF2-40B4-BE49-F238E27FC236}">
                <a16:creationId xmlns:a16="http://schemas.microsoft.com/office/drawing/2014/main" id="{0FA704DA-F874-2AA2-52C4-DE5FED9811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9350" y="1431970"/>
            <a:ext cx="1960106" cy="1306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a:extLst>
              <a:ext uri="{FF2B5EF4-FFF2-40B4-BE49-F238E27FC236}">
                <a16:creationId xmlns:a16="http://schemas.microsoft.com/office/drawing/2014/main" id="{8BAB3391-C077-44D4-7CEC-6DCC40498D7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971" t="9184" r="23008" b="5530"/>
          <a:stretch/>
        </p:blipFill>
        <p:spPr bwMode="auto">
          <a:xfrm>
            <a:off x="5593824" y="4187434"/>
            <a:ext cx="1232272" cy="1406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5202882-97AF-C64B-BB87-491F0AF8E8D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70762" y="4187434"/>
            <a:ext cx="1289384" cy="1406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4356C9A5-EB27-7F1C-DB1F-080FDE9561F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884" t="506" b="1"/>
          <a:stretch/>
        </p:blipFill>
        <p:spPr>
          <a:xfrm>
            <a:off x="2708297" y="4151763"/>
            <a:ext cx="1232272" cy="1397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A27B5CEB-F988-55D6-9D12-878504A4D0E6}"/>
              </a:ext>
            </a:extLst>
          </p:cNvPr>
          <p:cNvSpPr txBox="1"/>
          <p:nvPr/>
        </p:nvSpPr>
        <p:spPr>
          <a:xfrm>
            <a:off x="556353" y="2872888"/>
            <a:ext cx="2764666" cy="1446550"/>
          </a:xfrm>
          <a:prstGeom prst="rect">
            <a:avLst/>
          </a:prstGeom>
          <a:noFill/>
        </p:spPr>
        <p:txBody>
          <a:bodyPr wrap="square" rtlCol="0">
            <a:spAutoFit/>
          </a:bodyPr>
          <a:lstStyle/>
          <a:p>
            <a:pPr algn="ctr"/>
            <a:r>
              <a:rPr lang="en-GB" sz="1600" b="1" u="sng" dirty="0">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Mental Health</a:t>
            </a:r>
          </a:p>
          <a:p>
            <a:pPr algn="ctr"/>
            <a:r>
              <a:rPr lang="en-GB" sz="1200" dirty="0">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SALS</a:t>
            </a:r>
          </a:p>
          <a:p>
            <a:pPr algn="ctr"/>
            <a:r>
              <a:rPr lang="en-GB" sz="1200" dirty="0">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Mental Wellbeing Practitioners</a:t>
            </a:r>
          </a:p>
          <a:p>
            <a:pPr algn="ctr"/>
            <a:r>
              <a:rPr lang="en-GB" sz="1200" dirty="0" err="1">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Qwell</a:t>
            </a:r>
            <a:endParaRPr lang="en-GB" sz="1200" dirty="0">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a:p>
            <a:pPr algn="ctr"/>
            <a:r>
              <a:rPr lang="en-GB" sz="1200" dirty="0">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Black Country Wellbeing Hub</a:t>
            </a:r>
          </a:p>
          <a:p>
            <a:pPr algn="ctr"/>
            <a:r>
              <a:rPr lang="en-GB" sz="1200" dirty="0">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Optima Health</a:t>
            </a:r>
          </a:p>
          <a:p>
            <a:pPr algn="ctr"/>
            <a:r>
              <a:rPr lang="en-GB" sz="1200" dirty="0">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TASC</a:t>
            </a:r>
          </a:p>
        </p:txBody>
      </p:sp>
      <p:sp>
        <p:nvSpPr>
          <p:cNvPr id="3" name="TextBox 2">
            <a:extLst>
              <a:ext uri="{FF2B5EF4-FFF2-40B4-BE49-F238E27FC236}">
                <a16:creationId xmlns:a16="http://schemas.microsoft.com/office/drawing/2014/main" id="{F6E75238-8D9F-7182-E698-2D2BD6A3BC87}"/>
              </a:ext>
            </a:extLst>
          </p:cNvPr>
          <p:cNvSpPr txBox="1"/>
          <p:nvPr/>
        </p:nvSpPr>
        <p:spPr>
          <a:xfrm>
            <a:off x="3479424" y="2889879"/>
            <a:ext cx="2764666" cy="1261884"/>
          </a:xfrm>
          <a:prstGeom prst="rect">
            <a:avLst/>
          </a:prstGeom>
          <a:noFill/>
        </p:spPr>
        <p:txBody>
          <a:bodyPr wrap="square" rtlCol="0">
            <a:spAutoFit/>
          </a:bodyPr>
          <a:lstStyle/>
          <a:p>
            <a:pPr algn="ctr"/>
            <a:r>
              <a:rPr lang="en-GB" sz="1600" b="1" u="sng" dirty="0">
                <a:ln w="0"/>
                <a:solidFill>
                  <a:schemeClr val="tx2"/>
                </a:solidFill>
                <a:latin typeface="Calibri" panose="020F0502020204030204" pitchFamily="34" charset="0"/>
                <a:cs typeface="Calibri" panose="020F0502020204030204" pitchFamily="34" charset="0"/>
              </a:rPr>
              <a:t>Physical Health</a:t>
            </a:r>
          </a:p>
          <a:p>
            <a:pPr algn="ctr"/>
            <a:r>
              <a:rPr lang="en-GB" sz="1200" dirty="0">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Physiotherapy</a:t>
            </a:r>
          </a:p>
          <a:p>
            <a:pPr algn="ctr"/>
            <a:r>
              <a:rPr lang="en-GB" sz="1200" dirty="0">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Alcohol Awareness</a:t>
            </a:r>
          </a:p>
          <a:p>
            <a:pPr algn="ctr"/>
            <a:r>
              <a:rPr lang="en-GB" sz="1200" dirty="0">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Smoking Cessation</a:t>
            </a:r>
          </a:p>
          <a:p>
            <a:pPr algn="ctr"/>
            <a:r>
              <a:rPr lang="en-GB" sz="1200" dirty="0">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Healthy Sleep</a:t>
            </a:r>
          </a:p>
          <a:p>
            <a:pPr algn="ctr"/>
            <a:r>
              <a:rPr lang="en-GB" sz="1200" dirty="0">
                <a:ln w="0"/>
                <a:solidFill>
                  <a:schemeClr val="tx2"/>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Weight Management</a:t>
            </a:r>
          </a:p>
        </p:txBody>
      </p:sp>
      <p:sp>
        <p:nvSpPr>
          <p:cNvPr id="4" name="TextBox 3">
            <a:extLst>
              <a:ext uri="{FF2B5EF4-FFF2-40B4-BE49-F238E27FC236}">
                <a16:creationId xmlns:a16="http://schemas.microsoft.com/office/drawing/2014/main" id="{F035A32B-B83B-4146-0E8E-872A2286BF49}"/>
              </a:ext>
            </a:extLst>
          </p:cNvPr>
          <p:cNvSpPr txBox="1"/>
          <p:nvPr/>
        </p:nvSpPr>
        <p:spPr>
          <a:xfrm>
            <a:off x="6334236" y="2889879"/>
            <a:ext cx="2764666" cy="1261884"/>
          </a:xfrm>
          <a:prstGeom prst="rect">
            <a:avLst/>
          </a:prstGeom>
          <a:noFill/>
        </p:spPr>
        <p:txBody>
          <a:bodyPr wrap="square" rtlCol="0">
            <a:spAutoFit/>
          </a:bodyPr>
          <a:lstStyle/>
          <a:p>
            <a:pPr algn="ctr"/>
            <a:r>
              <a:rPr lang="en-GB" sz="1600" b="1" u="sng" dirty="0">
                <a:ln w="0"/>
                <a:solidFill>
                  <a:schemeClr val="tx2"/>
                </a:solidFill>
                <a:latin typeface="Calibri" panose="020F0502020204030204" pitchFamily="34" charset="0"/>
                <a:cs typeface="Calibri" panose="020F0502020204030204" pitchFamily="34" charset="0"/>
              </a:rPr>
              <a:t>Financial Health</a:t>
            </a:r>
          </a:p>
          <a:p>
            <a:pPr algn="ctr"/>
            <a:r>
              <a:rPr lang="en-GB" sz="1200" dirty="0">
                <a:ln w="0"/>
                <a:solidFill>
                  <a:schemeClr val="tx2"/>
                </a:solidFill>
                <a:latin typeface="Calibri" panose="020F0502020204030204" pitchFamily="34" charset="0"/>
                <a:cs typeface="Calibri" panose="020F0502020204030204" pitchFamily="34" charset="0"/>
              </a:rPr>
              <a:t>Understanding your payslip</a:t>
            </a:r>
            <a:br>
              <a:rPr lang="en-GB" sz="1200" dirty="0">
                <a:ln w="0"/>
                <a:solidFill>
                  <a:schemeClr val="tx2"/>
                </a:solidFill>
                <a:latin typeface="Calibri" panose="020F0502020204030204" pitchFamily="34" charset="0"/>
                <a:cs typeface="Calibri" panose="020F0502020204030204" pitchFamily="34" charset="0"/>
              </a:rPr>
            </a:br>
            <a:r>
              <a:rPr lang="en-GB" sz="1200" dirty="0">
                <a:ln w="0"/>
                <a:solidFill>
                  <a:schemeClr val="tx2"/>
                </a:solidFill>
                <a:latin typeface="Calibri" panose="020F0502020204030204" pitchFamily="34" charset="0"/>
                <a:cs typeface="Calibri" panose="020F0502020204030204" pitchFamily="34" charset="0"/>
              </a:rPr>
              <a:t>Early Intervention</a:t>
            </a:r>
            <a:br>
              <a:rPr lang="en-GB" sz="1200" dirty="0">
                <a:ln w="0"/>
                <a:solidFill>
                  <a:schemeClr val="tx2"/>
                </a:solidFill>
                <a:latin typeface="Calibri" panose="020F0502020204030204" pitchFamily="34" charset="0"/>
                <a:cs typeface="Calibri" panose="020F0502020204030204" pitchFamily="34" charset="0"/>
              </a:rPr>
            </a:br>
            <a:r>
              <a:rPr lang="en-GB" sz="1200" dirty="0">
                <a:ln w="0"/>
                <a:solidFill>
                  <a:schemeClr val="tx2"/>
                </a:solidFill>
                <a:latin typeface="Calibri" panose="020F0502020204030204" pitchFamily="34" charset="0"/>
                <a:cs typeface="Calibri" panose="020F0502020204030204" pitchFamily="34" charset="0"/>
              </a:rPr>
              <a:t>Pension Information</a:t>
            </a:r>
          </a:p>
          <a:p>
            <a:pPr algn="ctr"/>
            <a:r>
              <a:rPr lang="en-GB" sz="1200" dirty="0">
                <a:ln w="0"/>
                <a:solidFill>
                  <a:schemeClr val="tx2"/>
                </a:solidFill>
                <a:latin typeface="Calibri" panose="020F0502020204030204" pitchFamily="34" charset="0"/>
                <a:cs typeface="Calibri" panose="020F0502020204030204" pitchFamily="34" charset="0"/>
              </a:rPr>
              <a:t>Pre-retirement planning</a:t>
            </a:r>
          </a:p>
          <a:p>
            <a:pPr algn="ctr"/>
            <a:r>
              <a:rPr lang="en-GB" sz="1200" dirty="0">
                <a:ln w="0"/>
                <a:solidFill>
                  <a:schemeClr val="tx2"/>
                </a:solidFill>
                <a:latin typeface="Calibri" panose="020F0502020204030204" pitchFamily="34" charset="0"/>
                <a:cs typeface="Calibri" panose="020F0502020204030204" pitchFamily="34" charset="0"/>
              </a:rPr>
              <a:t>UNISON / TASC Financial support</a:t>
            </a:r>
          </a:p>
        </p:txBody>
      </p:sp>
      <p:sp>
        <p:nvSpPr>
          <p:cNvPr id="5" name="TextBox 4">
            <a:extLst>
              <a:ext uri="{FF2B5EF4-FFF2-40B4-BE49-F238E27FC236}">
                <a16:creationId xmlns:a16="http://schemas.microsoft.com/office/drawing/2014/main" id="{582AEDBF-3F0B-3BCB-767A-F15BBF665396}"/>
              </a:ext>
            </a:extLst>
          </p:cNvPr>
          <p:cNvSpPr txBox="1"/>
          <p:nvPr/>
        </p:nvSpPr>
        <p:spPr>
          <a:xfrm>
            <a:off x="9141711" y="2892664"/>
            <a:ext cx="2764666" cy="707886"/>
          </a:xfrm>
          <a:prstGeom prst="rect">
            <a:avLst/>
          </a:prstGeom>
          <a:noFill/>
        </p:spPr>
        <p:txBody>
          <a:bodyPr wrap="square" rtlCol="0">
            <a:spAutoFit/>
          </a:bodyPr>
          <a:lstStyle/>
          <a:p>
            <a:pPr algn="ctr"/>
            <a:r>
              <a:rPr lang="en-GB" sz="1600" b="1" u="sng" dirty="0">
                <a:ln w="0"/>
                <a:solidFill>
                  <a:schemeClr val="tx2"/>
                </a:solidFill>
                <a:latin typeface="Calibri" panose="020F0502020204030204" pitchFamily="34" charset="0"/>
                <a:cs typeface="Calibri" panose="020F0502020204030204" pitchFamily="34" charset="0"/>
              </a:rPr>
              <a:t>Disability Support</a:t>
            </a:r>
          </a:p>
          <a:p>
            <a:pPr algn="ctr"/>
            <a:r>
              <a:rPr lang="en-GB" sz="1200" dirty="0">
                <a:ln w="0"/>
                <a:solidFill>
                  <a:schemeClr val="tx2"/>
                </a:solidFill>
                <a:latin typeface="Calibri" panose="020F0502020204030204" pitchFamily="34" charset="0"/>
                <a:cs typeface="Calibri" panose="020F0502020204030204" pitchFamily="34" charset="0"/>
              </a:rPr>
              <a:t>Health Passport</a:t>
            </a:r>
          </a:p>
          <a:p>
            <a:pPr algn="ctr"/>
            <a:r>
              <a:rPr lang="en-GB" sz="1200" dirty="0">
                <a:ln w="0"/>
                <a:solidFill>
                  <a:schemeClr val="tx2"/>
                </a:solidFill>
                <a:latin typeface="Calibri" panose="020F0502020204030204" pitchFamily="34" charset="0"/>
                <a:cs typeface="Calibri" panose="020F0502020204030204" pitchFamily="34" charset="0"/>
              </a:rPr>
              <a:t>Carer’s Passport</a:t>
            </a:r>
          </a:p>
        </p:txBody>
      </p:sp>
    </p:spTree>
    <p:extLst>
      <p:ext uri="{BB962C8B-B14F-4D97-AF65-F5344CB8AC3E}">
        <p14:creationId xmlns:p14="http://schemas.microsoft.com/office/powerpoint/2010/main" val="1241113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47372E-BF13-C667-8213-123CFAFD0876}"/>
              </a:ext>
            </a:extLst>
          </p:cNvPr>
          <p:cNvSpPr>
            <a:spLocks noGrp="1"/>
          </p:cNvSpPr>
          <p:nvPr>
            <p:ph type="title"/>
          </p:nvPr>
        </p:nvSpPr>
        <p:spPr>
          <a:xfrm>
            <a:off x="5093520" y="2744662"/>
            <a:ext cx="6589707" cy="2387600"/>
          </a:xfrm>
        </p:spPr>
        <p:txBody>
          <a:bodyPr vert="horz" lIns="91440" tIns="45720" rIns="91440" bIns="45720" rtlCol="0" anchor="b">
            <a:normAutofit/>
          </a:bodyPr>
          <a:lstStyle/>
          <a:p>
            <a:pPr algn="r"/>
            <a:r>
              <a:rPr lang="en-US" sz="3400" kern="1200">
                <a:solidFill>
                  <a:schemeClr val="tx2"/>
                </a:solidFill>
                <a:latin typeface="+mj-lt"/>
                <a:ea typeface="+mj-ea"/>
                <a:cs typeface="+mj-cs"/>
              </a:rPr>
              <a:t>We would appreciate your feedback!</a:t>
            </a:r>
            <a:br>
              <a:rPr lang="en-US" sz="3400" kern="1200">
                <a:solidFill>
                  <a:schemeClr val="tx2"/>
                </a:solidFill>
                <a:latin typeface="+mj-lt"/>
                <a:ea typeface="+mj-ea"/>
                <a:cs typeface="+mj-cs"/>
              </a:rPr>
            </a:br>
            <a:r>
              <a:rPr lang="en-GB" sz="2400">
                <a:solidFill>
                  <a:schemeClr val="bg1"/>
                </a:solidFill>
                <a:hlinkClick r:id="rId5">
                  <a:extLst>
                    <a:ext uri="{A12FA001-AC4F-418D-AE19-62706E023703}">
                      <ahyp:hlinkClr xmlns:ahyp="http://schemas.microsoft.com/office/drawing/2018/hyperlinkcolor" val="tx"/>
                    </a:ext>
                  </a:extLst>
                </a:hlinkClick>
              </a:rPr>
              <a:t>HR Training - Learner Evaluation Sheet Survey (surveymonkey.co.uk)</a:t>
            </a:r>
            <a:endParaRPr lang="en-US" sz="2400" kern="120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Audio 107">
            <a:hlinkClick r:id="" action="ppaction://media"/>
            <a:extLst>
              <a:ext uri="{FF2B5EF4-FFF2-40B4-BE49-F238E27FC236}">
                <a16:creationId xmlns:a16="http://schemas.microsoft.com/office/drawing/2014/main" id="{FD023C22-9FE4-4897-5EAE-E7E3B8E97F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62550"/>
            <a:ext cx="3048000" cy="1714500"/>
          </a:xfrm>
          <a:prstGeom prst="rect">
            <a:avLst/>
          </a:prstGeom>
        </p:spPr>
      </p:pic>
    </p:spTree>
    <p:extLst>
      <p:ext uri="{BB962C8B-B14F-4D97-AF65-F5344CB8AC3E}">
        <p14:creationId xmlns:p14="http://schemas.microsoft.com/office/powerpoint/2010/main" val="947643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60C66-4698-E0F8-53CE-C0BC71E39B89}"/>
              </a:ext>
            </a:extLst>
          </p:cNvPr>
          <p:cNvSpPr>
            <a:spLocks noGrp="1"/>
          </p:cNvSpPr>
          <p:nvPr>
            <p:ph type="title"/>
          </p:nvPr>
        </p:nvSpPr>
        <p:spPr>
          <a:xfrm>
            <a:off x="1016805" y="154656"/>
            <a:ext cx="4193196" cy="5214297"/>
          </a:xfrm>
        </p:spPr>
        <p:txBody>
          <a:bodyPr>
            <a:normAutofit/>
          </a:bodyPr>
          <a:lstStyle/>
          <a:p>
            <a:r>
              <a:rPr lang="en-GB" sz="4600" dirty="0"/>
              <a:t>Aim of the session:</a:t>
            </a:r>
            <a:br>
              <a:rPr lang="en-GB" sz="4600" dirty="0"/>
            </a:br>
            <a:br>
              <a:rPr lang="en-GB" sz="4600" dirty="0"/>
            </a:br>
            <a:r>
              <a:rPr lang="en-GB" sz="4600" dirty="0"/>
              <a:t>Health Passport</a:t>
            </a:r>
            <a:br>
              <a:rPr lang="en-GB" sz="4600" dirty="0"/>
            </a:br>
            <a:br>
              <a:rPr lang="en-GB" sz="4600" dirty="0"/>
            </a:br>
            <a:r>
              <a:rPr lang="en-GB" sz="4600" dirty="0"/>
              <a:t>Carers Passport</a:t>
            </a:r>
          </a:p>
        </p:txBody>
      </p:sp>
      <p:sp>
        <p:nvSpPr>
          <p:cNvPr id="3" name="Content Placeholder 2">
            <a:extLst>
              <a:ext uri="{FF2B5EF4-FFF2-40B4-BE49-F238E27FC236}">
                <a16:creationId xmlns:a16="http://schemas.microsoft.com/office/drawing/2014/main" id="{9462CB9F-802D-57D4-89AF-82D4BE18BBB3}"/>
              </a:ext>
            </a:extLst>
          </p:cNvPr>
          <p:cNvSpPr>
            <a:spLocks noGrp="1"/>
          </p:cNvSpPr>
          <p:nvPr>
            <p:ph idx="1"/>
          </p:nvPr>
        </p:nvSpPr>
        <p:spPr>
          <a:xfrm>
            <a:off x="5805869" y="1744911"/>
            <a:ext cx="5369326" cy="3691156"/>
          </a:xfrm>
        </p:spPr>
        <p:txBody>
          <a:bodyPr anchor="ctr">
            <a:normAutofit fontScale="92500" lnSpcReduction="20000"/>
          </a:bodyPr>
          <a:lstStyle/>
          <a:p>
            <a:pPr marL="342900" lvl="0" indent="-342900">
              <a:buFont typeface="Symbol" panose="05050102010706020507" pitchFamily="18" charset="2"/>
              <a:buChar char=""/>
            </a:pPr>
            <a:endParaRPr lang="en-US" sz="2200" dirty="0">
              <a:effectLst/>
              <a:latin typeface="Calibri" panose="020F0502020204030204" pitchFamily="34" charset="0"/>
              <a:ea typeface="Cambria" panose="02040503050406030204" pitchFamily="18" charset="0"/>
              <a:cs typeface="Calibri" panose="020F0502020204030204" pitchFamily="34" charset="0"/>
            </a:endParaRPr>
          </a:p>
          <a:p>
            <a:pPr marL="342900" lvl="0" indent="-342900">
              <a:buFont typeface="Symbol" panose="05050102010706020507" pitchFamily="18" charset="2"/>
              <a:buChar char=""/>
            </a:pPr>
            <a:endParaRPr lang="en-US" sz="2200" dirty="0">
              <a:latin typeface="Calibri" panose="020F0502020204030204" pitchFamily="34" charset="0"/>
              <a:ea typeface="Cambria" panose="02040503050406030204" pitchFamily="18" charset="0"/>
              <a:cs typeface="Calibri" panose="020F0502020204030204" pitchFamily="34" charset="0"/>
            </a:endParaRPr>
          </a:p>
          <a:p>
            <a:pPr marL="342900" lvl="0" indent="-342900">
              <a:buFont typeface="Symbol" panose="05050102010706020507" pitchFamily="18" charset="2"/>
              <a:buChar char=""/>
            </a:pPr>
            <a:endParaRPr lang="en-US" sz="2200" dirty="0">
              <a:effectLst/>
              <a:latin typeface="Calibri" panose="020F0502020204030204" pitchFamily="34" charset="0"/>
              <a:ea typeface="Cambria" panose="02040503050406030204" pitchFamily="18" charset="0"/>
              <a:cs typeface="Calibri" panose="020F0502020204030204" pitchFamily="34" charset="0"/>
            </a:endParaRPr>
          </a:p>
          <a:p>
            <a:pPr marL="800100" lvl="1" indent="-342900">
              <a:buFont typeface="Symbol" panose="05050102010706020507" pitchFamily="18" charset="2"/>
              <a:buChar char=""/>
            </a:pPr>
            <a:r>
              <a:rPr lang="en-US" sz="1900" dirty="0">
                <a:latin typeface="Calibri" panose="020F0502020204030204" pitchFamily="34" charset="0"/>
                <a:ea typeface="Cambria" panose="02040503050406030204" pitchFamily="18" charset="0"/>
                <a:cs typeface="Calibri" panose="020F0502020204030204" pitchFamily="34" charset="0"/>
              </a:rPr>
              <a:t>To understand w</a:t>
            </a:r>
            <a:r>
              <a:rPr lang="en-US" sz="1900" dirty="0">
                <a:effectLst/>
                <a:latin typeface="Calibri" panose="020F0502020204030204" pitchFamily="34" charset="0"/>
                <a:ea typeface="Cambria" panose="02040503050406030204" pitchFamily="18" charset="0"/>
                <a:cs typeface="Calibri" panose="020F0502020204030204" pitchFamily="34" charset="0"/>
              </a:rPr>
              <a:t>hat Health Passport and Carers Passport’s are and who can use them and when</a:t>
            </a:r>
          </a:p>
          <a:p>
            <a:pPr marL="800100" lvl="1" indent="-342900">
              <a:buFont typeface="Symbol" panose="05050102010706020507" pitchFamily="18" charset="2"/>
              <a:buChar char=""/>
            </a:pPr>
            <a:endParaRPr lang="en-US" sz="1900" dirty="0">
              <a:effectLst/>
              <a:latin typeface="Calibri" panose="020F0502020204030204" pitchFamily="34" charset="0"/>
              <a:ea typeface="Cambria" panose="02040503050406030204" pitchFamily="18" charset="0"/>
              <a:cs typeface="Calibri" panose="020F0502020204030204" pitchFamily="34" charset="0"/>
            </a:endParaRPr>
          </a:p>
          <a:p>
            <a:pPr marL="800100" lvl="1" indent="-342900">
              <a:buFont typeface="Symbol" panose="05050102010706020507" pitchFamily="18" charset="2"/>
              <a:buChar char=""/>
            </a:pPr>
            <a:r>
              <a:rPr lang="en-US" sz="1900" dirty="0">
                <a:effectLst/>
                <a:latin typeface="Calibri" panose="020F0502020204030204" pitchFamily="34" charset="0"/>
                <a:ea typeface="Cambria" panose="02040503050406030204" pitchFamily="18" charset="0"/>
                <a:cs typeface="Calibri" panose="020F0502020204030204" pitchFamily="34" charset="0"/>
              </a:rPr>
              <a:t>To understand the considerations required when completing a Health Passport and what other support is available</a:t>
            </a:r>
          </a:p>
          <a:p>
            <a:pPr marL="800100" lvl="1" indent="-342900">
              <a:buFont typeface="Symbol" panose="05050102010706020507" pitchFamily="18" charset="2"/>
              <a:buChar char=""/>
            </a:pPr>
            <a:endParaRPr lang="en-US" sz="1900" dirty="0">
              <a:effectLst/>
              <a:latin typeface="Calibri" panose="020F0502020204030204" pitchFamily="34" charset="0"/>
              <a:ea typeface="Cambria" panose="02040503050406030204" pitchFamily="18" charset="0"/>
              <a:cs typeface="Calibri" panose="020F0502020204030204" pitchFamily="34" charset="0"/>
            </a:endParaRPr>
          </a:p>
          <a:p>
            <a:pPr marL="800100" lvl="1" indent="-342900">
              <a:buFont typeface="Symbol" panose="05050102010706020507" pitchFamily="18" charset="2"/>
              <a:buChar char=""/>
            </a:pPr>
            <a:r>
              <a:rPr lang="en-US" sz="1900" dirty="0">
                <a:latin typeface="Calibri" panose="020F0502020204030204" pitchFamily="34" charset="0"/>
                <a:ea typeface="Cambria" panose="02040503050406030204" pitchFamily="18" charset="0"/>
                <a:cs typeface="Calibri" panose="020F0502020204030204" pitchFamily="34" charset="0"/>
              </a:rPr>
              <a:t>To have confidence in supporting employees who may have health concerns or caring responsibilities</a:t>
            </a:r>
            <a:endParaRPr lang="en-US" sz="1900" dirty="0">
              <a:effectLst/>
              <a:latin typeface="Calibri" panose="020F0502020204030204" pitchFamily="34" charset="0"/>
              <a:ea typeface="Cambria" panose="02040503050406030204" pitchFamily="18" charset="0"/>
              <a:cs typeface="Calibri" panose="020F0502020204030204" pitchFamily="34" charset="0"/>
            </a:endParaRPr>
          </a:p>
          <a:p>
            <a:pPr marL="457200" lvl="1" indent="0">
              <a:buNone/>
            </a:pPr>
            <a:endParaRPr lang="en-US" sz="1800" dirty="0">
              <a:latin typeface="Calibri" panose="020F0502020204030204" pitchFamily="34" charset="0"/>
              <a:ea typeface="Cambria" panose="02040503050406030204" pitchFamily="18" charset="0"/>
              <a:cs typeface="Calibri" panose="020F0502020204030204" pitchFamily="34" charset="0"/>
            </a:endParaRPr>
          </a:p>
          <a:p>
            <a:pPr marL="457200" lvl="1" indent="0">
              <a:buNone/>
            </a:pPr>
            <a:endParaRPr lang="en-US" sz="1800" dirty="0">
              <a:effectLst/>
              <a:latin typeface="Calibri" panose="020F0502020204030204" pitchFamily="34" charset="0"/>
              <a:ea typeface="Cambria" panose="02040503050406030204" pitchFamily="18" charset="0"/>
              <a:cs typeface="Calibri" panose="020F0502020204030204" pitchFamily="34" charset="0"/>
            </a:endParaRPr>
          </a:p>
          <a:p>
            <a:pPr marL="800100" lvl="1" indent="-342900">
              <a:buFont typeface="Symbol" panose="05050102010706020507" pitchFamily="18" charset="2"/>
              <a:buChar char=""/>
            </a:pPr>
            <a:endParaRPr lang="en-US" sz="1800" dirty="0">
              <a:latin typeface="Calibri" panose="020F0502020204030204" pitchFamily="34" charset="0"/>
              <a:ea typeface="Cambria" panose="02040503050406030204" pitchFamily="18" charset="0"/>
              <a:cs typeface="Calibri" panose="020F0502020204030204" pitchFamily="34" charset="0"/>
            </a:endParaRPr>
          </a:p>
          <a:p>
            <a:pPr marL="800100" lvl="1" indent="-342900">
              <a:buFont typeface="Symbol" panose="05050102010706020507" pitchFamily="18" charset="2"/>
              <a:buChar char=""/>
            </a:pPr>
            <a:endParaRPr lang="en-US" sz="1800" dirty="0">
              <a:effectLst/>
              <a:latin typeface="Calibri" panose="020F0502020204030204" pitchFamily="34" charset="0"/>
              <a:ea typeface="Cambria" panose="02040503050406030204" pitchFamily="18" charset="0"/>
              <a:cs typeface="Calibri" panose="020F0502020204030204" pitchFamily="34" charset="0"/>
            </a:endParaRPr>
          </a:p>
          <a:p>
            <a:pPr marL="342900" lvl="0" indent="-342900">
              <a:buFont typeface="Symbol" panose="05050102010706020507" pitchFamily="18" charset="2"/>
              <a:buChar char=""/>
            </a:pPr>
            <a:endParaRPr lang="en-GB" sz="2200" dirty="0">
              <a:effectLst/>
              <a:latin typeface="Calibri" panose="020F0502020204030204" pitchFamily="34" charset="0"/>
              <a:ea typeface="Cambria" panose="02040503050406030204" pitchFamily="18" charset="0"/>
              <a:cs typeface="Calibri" panose="020F0502020204030204" pitchFamily="34" charset="0"/>
            </a:endParaRPr>
          </a:p>
          <a:p>
            <a:endParaRPr lang="en-GB" sz="2200" dirty="0"/>
          </a:p>
        </p:txBody>
      </p:sp>
      <p:pic>
        <p:nvPicPr>
          <p:cNvPr id="6" name="Audio 5">
            <a:hlinkClick r:id="" action="ppaction://media"/>
            <a:extLst>
              <a:ext uri="{FF2B5EF4-FFF2-40B4-BE49-F238E27FC236}">
                <a16:creationId xmlns:a16="http://schemas.microsoft.com/office/drawing/2014/main" id="{023BE7E3-93B3-CE26-C4F3-8A3167BEB6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7146568"/>
      </p:ext>
    </p:extLst>
  </p:cSld>
  <p:clrMapOvr>
    <a:masterClrMapping/>
  </p:clrMapOvr>
  <mc:AlternateContent xmlns:mc="http://schemas.openxmlformats.org/markup-compatibility/2006">
    <mc:Choice xmlns:p14="http://schemas.microsoft.com/office/powerpoint/2010/main" Requires="p14">
      <p:transition spd="med" p14:dur="700" advTm="18994">
        <p:fade/>
      </p:transition>
    </mc:Choice>
    <mc:Fallback>
      <p:transition spd="med" advTm="189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E508C0-9F5A-499A-A28D-678B29258CD3}"/>
              </a:ext>
            </a:extLst>
          </p:cNvPr>
          <p:cNvSpPr>
            <a:spLocks noGrp="1"/>
          </p:cNvSpPr>
          <p:nvPr>
            <p:ph type="title"/>
          </p:nvPr>
        </p:nvSpPr>
        <p:spPr>
          <a:xfrm>
            <a:off x="663521" y="507212"/>
            <a:ext cx="5062511" cy="1499616"/>
          </a:xfrm>
        </p:spPr>
        <p:txBody>
          <a:bodyPr vert="horz" lIns="91440" tIns="45720" rIns="91440" bIns="45720" rtlCol="0" anchor="ctr">
            <a:normAutofit/>
          </a:bodyPr>
          <a:lstStyle/>
          <a:p>
            <a:r>
              <a:rPr lang="en-US" sz="4400" kern="1200" dirty="0">
                <a:solidFill>
                  <a:srgbClr val="FFFFFF"/>
                </a:solidFill>
                <a:latin typeface="+mj-lt"/>
                <a:ea typeface="+mj-ea"/>
                <a:cs typeface="+mj-cs"/>
              </a:rPr>
              <a:t>Disability Confident</a:t>
            </a:r>
          </a:p>
        </p:txBody>
      </p:sp>
      <p:cxnSp>
        <p:nvCxnSpPr>
          <p:cNvPr id="13" name="Straight Connector 12">
            <a:extLst>
              <a:ext uri="{FF2B5EF4-FFF2-40B4-BE49-F238E27FC236}">
                <a16:creationId xmlns:a16="http://schemas.microsoft.com/office/drawing/2014/main" id="{0F1CE7C6-BE91-42A7-9214-F33FD918C3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F052C29C-11D8-DA78-C0DB-497E199B0E19}"/>
              </a:ext>
            </a:extLst>
          </p:cNvPr>
          <p:cNvSpPr txBox="1">
            <a:spLocks/>
          </p:cNvSpPr>
          <p:nvPr/>
        </p:nvSpPr>
        <p:spPr>
          <a:xfrm>
            <a:off x="399246" y="1740724"/>
            <a:ext cx="6181858" cy="48403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The Trust has been reaccredited with Disability Confident Leader status for another three years.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Having first been awarded the status in 2019, the Trust had to submit evidence in two key themes to ensure revalidation, which were ‘getting the right people for your business’ and ‘keeping and developing your people’.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Being a Disability Confident Leader allows us to further raise awareness of all disabilities throughout WMAS, and support staff and applicants who may require support in their role.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FFFFFF"/>
                </a:solidFill>
                <a:effectLst/>
                <a:uLnTx/>
                <a:uFillTx/>
                <a:latin typeface="Calibri" panose="020F0502020204030204"/>
                <a:ea typeface="+mn-ea"/>
                <a:cs typeface="+mn-cs"/>
              </a:rPr>
              <a:t>You are disabled under the Equality Act 2010 if you have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FFFFFF"/>
                </a:solidFill>
                <a:effectLst/>
                <a:uLnTx/>
                <a:uFillTx/>
                <a:latin typeface="Calibri" panose="020F0502020204030204"/>
                <a:ea typeface="+mn-ea"/>
                <a:cs typeface="+mn-cs"/>
              </a:rPr>
              <a:t>a physical or mental impairment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FFFFFF"/>
                </a:solidFill>
                <a:effectLst/>
                <a:uLnTx/>
                <a:uFillTx/>
                <a:latin typeface="Calibri" panose="020F0502020204030204"/>
                <a:ea typeface="+mn-ea"/>
                <a:cs typeface="+mn-cs"/>
              </a:rPr>
              <a:t>that has a ‘substantial’ and ‘long term’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FFFFFF"/>
                </a:solidFill>
                <a:effectLst/>
                <a:uLnTx/>
                <a:uFillTx/>
                <a:latin typeface="Calibri" panose="020F0502020204030204"/>
                <a:ea typeface="+mn-ea"/>
                <a:cs typeface="+mn-cs"/>
              </a:rPr>
              <a:t>negative effect on your ability to do normal daily activities</a:t>
            </a: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Content Placeholder 4" descr="Logo&#10;&#10;Description automatically generated with low confidence">
            <a:extLst>
              <a:ext uri="{FF2B5EF4-FFF2-40B4-BE49-F238E27FC236}">
                <a16:creationId xmlns:a16="http://schemas.microsoft.com/office/drawing/2014/main" id="{6458B2FA-ED4A-0C8E-517F-8A03F76E6952}"/>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544017" y="2376925"/>
            <a:ext cx="4007904" cy="2104149"/>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39DBAA3B-B30A-2630-C7F2-701C13C6856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652561" y="5315919"/>
            <a:ext cx="1539439" cy="1093264"/>
          </a:xfrm>
          <a:prstGeom prst="rect">
            <a:avLst/>
          </a:prstGeom>
        </p:spPr>
      </p:pic>
      <p:pic>
        <p:nvPicPr>
          <p:cNvPr id="15" name="Audio 14">
            <a:hlinkClick r:id="" action="ppaction://media"/>
            <a:extLst>
              <a:ext uri="{FF2B5EF4-FFF2-40B4-BE49-F238E27FC236}">
                <a16:creationId xmlns:a16="http://schemas.microsoft.com/office/drawing/2014/main" id="{47B0C935-1753-2E79-89BC-1172B0E2C03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9260368" y="5118354"/>
            <a:ext cx="2057400" cy="2057400"/>
          </a:xfrm>
          <a:prstGeom prst="ellipse">
            <a:avLst/>
          </a:prstGeom>
        </p:spPr>
      </p:pic>
    </p:spTree>
    <p:extLst>
      <p:ext uri="{BB962C8B-B14F-4D97-AF65-F5344CB8AC3E}">
        <p14:creationId xmlns:p14="http://schemas.microsoft.com/office/powerpoint/2010/main" val="4160539575"/>
      </p:ext>
    </p:extLst>
  </p:cSld>
  <p:clrMapOvr>
    <a:masterClrMapping/>
  </p:clrMapOvr>
  <mc:AlternateContent xmlns:mc="http://schemas.openxmlformats.org/markup-compatibility/2006">
    <mc:Choice xmlns:p14="http://schemas.microsoft.com/office/powerpoint/2010/main" Requires="p14">
      <p:transition spd="med" p14:dur="700" advTm="21708">
        <p:fade/>
      </p:transition>
    </mc:Choice>
    <mc:Fallback>
      <p:transition spd="med" advTm="21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708FA-5ED0-90F8-375D-F7877AF22D80}"/>
              </a:ext>
            </a:extLst>
          </p:cNvPr>
          <p:cNvSpPr>
            <a:spLocks noGrp="1"/>
          </p:cNvSpPr>
          <p:nvPr>
            <p:ph type="title"/>
          </p:nvPr>
        </p:nvSpPr>
        <p:spPr/>
        <p:txBody>
          <a:bodyPr/>
          <a:lstStyle/>
          <a:p>
            <a:r>
              <a:rPr lang="en-GB" dirty="0"/>
              <a:t>What is a health passport?</a:t>
            </a:r>
          </a:p>
        </p:txBody>
      </p:sp>
      <p:sp>
        <p:nvSpPr>
          <p:cNvPr id="3" name="Content Placeholder 2">
            <a:extLst>
              <a:ext uri="{FF2B5EF4-FFF2-40B4-BE49-F238E27FC236}">
                <a16:creationId xmlns:a16="http://schemas.microsoft.com/office/drawing/2014/main" id="{1F28CE3F-F587-EEF9-08CE-218D9E162E21}"/>
              </a:ext>
            </a:extLst>
          </p:cNvPr>
          <p:cNvSpPr>
            <a:spLocks noGrp="1"/>
          </p:cNvSpPr>
          <p:nvPr>
            <p:ph idx="1"/>
          </p:nvPr>
        </p:nvSpPr>
        <p:spPr>
          <a:xfrm>
            <a:off x="4762500" y="1487606"/>
            <a:ext cx="6879039" cy="4417757"/>
          </a:xfrm>
        </p:spPr>
        <p:txBody>
          <a:bodyPr>
            <a:normAutofit lnSpcReduction="10000"/>
          </a:bodyPr>
          <a:lstStyle/>
          <a:p>
            <a:r>
              <a:rPr lang="en-GB" sz="2400" dirty="0"/>
              <a:t>It is the employee’s choice whether they wish to complete and submit a Health Passport</a:t>
            </a:r>
          </a:p>
          <a:p>
            <a:r>
              <a:rPr lang="en-GB" sz="2400" dirty="0"/>
              <a:t>The health passport is designed for staff to provide further information on a long-term health condition, mental health condition, neurodiversity, disability/learning disability or difficulty.</a:t>
            </a:r>
          </a:p>
          <a:p>
            <a:r>
              <a:rPr lang="en-GB" sz="2400" dirty="0"/>
              <a:t>The passport aims to help manage individual’s health conditions at work and remove obstacles in communicating this information.</a:t>
            </a:r>
          </a:p>
          <a:p>
            <a:r>
              <a:rPr lang="en-GB" sz="2400" dirty="0"/>
              <a:t>It is designed to be used to share details with a new manager so reasonable adjustments and appropriate support can be discussed and provided.</a:t>
            </a:r>
          </a:p>
          <a:p>
            <a:endParaRPr lang="en-GB" sz="2400" dirty="0"/>
          </a:p>
        </p:txBody>
      </p:sp>
      <p:pic>
        <p:nvPicPr>
          <p:cNvPr id="1026" name="Picture 2">
            <a:extLst>
              <a:ext uri="{FF2B5EF4-FFF2-40B4-BE49-F238E27FC236}">
                <a16:creationId xmlns:a16="http://schemas.microsoft.com/office/drawing/2014/main" id="{7A398D74-E8FC-0D22-F88A-563D24912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33549"/>
            <a:ext cx="3369945" cy="336994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65123249-1D9D-7572-55BA-DCD2889DAD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5646816"/>
      </p:ext>
    </p:extLst>
  </p:cSld>
  <p:clrMapOvr>
    <a:masterClrMapping/>
  </p:clrMapOvr>
  <mc:AlternateContent xmlns:mc="http://schemas.openxmlformats.org/markup-compatibility/2006">
    <mc:Choice xmlns:p14="http://schemas.microsoft.com/office/powerpoint/2010/main" Requires="p14">
      <p:transition spd="med" p14:dur="700" advTm="23075">
        <p:fade/>
      </p:transition>
    </mc:Choice>
    <mc:Fallback>
      <p:transition spd="med" advTm="230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A24DA-8A4F-49B4-C815-98ECB973DA94}"/>
              </a:ext>
            </a:extLst>
          </p:cNvPr>
          <p:cNvSpPr>
            <a:spLocks noGrp="1"/>
          </p:cNvSpPr>
          <p:nvPr>
            <p:ph type="title"/>
          </p:nvPr>
        </p:nvSpPr>
        <p:spPr/>
        <p:txBody>
          <a:bodyPr/>
          <a:lstStyle/>
          <a:p>
            <a:r>
              <a:rPr lang="en-GB" dirty="0"/>
              <a:t>Who can complete the health passport?</a:t>
            </a:r>
          </a:p>
        </p:txBody>
      </p:sp>
      <p:sp>
        <p:nvSpPr>
          <p:cNvPr id="3" name="Content Placeholder 2">
            <a:extLst>
              <a:ext uri="{FF2B5EF4-FFF2-40B4-BE49-F238E27FC236}">
                <a16:creationId xmlns:a16="http://schemas.microsoft.com/office/drawing/2014/main" id="{AE8D769B-8F96-E44A-8448-0050E666B334}"/>
              </a:ext>
            </a:extLst>
          </p:cNvPr>
          <p:cNvSpPr>
            <a:spLocks noGrp="1"/>
          </p:cNvSpPr>
          <p:nvPr>
            <p:ph idx="1"/>
          </p:nvPr>
        </p:nvSpPr>
        <p:spPr/>
        <p:txBody>
          <a:bodyPr>
            <a:normAutofit lnSpcReduction="10000"/>
          </a:bodyPr>
          <a:lstStyle/>
          <a:p>
            <a:r>
              <a:rPr lang="en-GB" dirty="0"/>
              <a:t>The health passport can be completed by any member of staff who has further information they wish to share with their manager about their health. </a:t>
            </a:r>
          </a:p>
          <a:p>
            <a:r>
              <a:rPr lang="en-GB" dirty="0"/>
              <a:t>It should be completed and owned by the individual and considered a live document which can be regularly reviewed and updated.</a:t>
            </a:r>
          </a:p>
          <a:p>
            <a:r>
              <a:rPr lang="en-GB" dirty="0"/>
              <a:t>It is important that the passport is used positively, and individuals understand its purpose is to support them at work.</a:t>
            </a:r>
          </a:p>
          <a:p>
            <a:r>
              <a:rPr lang="en-GB" dirty="0"/>
              <a:t>The document will contain sensitive information and must be kept securely and ensure the details are kept confidential and not shared with other individuals, unless the employee has provided their consent.</a:t>
            </a:r>
          </a:p>
          <a:p>
            <a:r>
              <a:rPr lang="en-GB" dirty="0"/>
              <a:t>You can access the form at: </a:t>
            </a:r>
            <a:r>
              <a:rPr lang="en-GB" dirty="0">
                <a:hlinkClick r:id="rId4"/>
              </a:rPr>
              <a:t>Health Passport.pdf (sharepoint.com)</a:t>
            </a:r>
            <a:endParaRPr lang="en-GB" dirty="0"/>
          </a:p>
        </p:txBody>
      </p:sp>
      <p:pic>
        <p:nvPicPr>
          <p:cNvPr id="6" name="Audio 5">
            <a:hlinkClick r:id="" action="ppaction://media"/>
            <a:extLst>
              <a:ext uri="{FF2B5EF4-FFF2-40B4-BE49-F238E27FC236}">
                <a16:creationId xmlns:a16="http://schemas.microsoft.com/office/drawing/2014/main" id="{1F9DD374-33A8-63AA-8EB3-362E52439D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7821776"/>
      </p:ext>
    </p:extLst>
  </p:cSld>
  <p:clrMapOvr>
    <a:masterClrMapping/>
  </p:clrMapOvr>
  <mc:AlternateContent xmlns:mc="http://schemas.openxmlformats.org/markup-compatibility/2006">
    <mc:Choice xmlns:p14="http://schemas.microsoft.com/office/powerpoint/2010/main" Requires="p14">
      <p:transition spd="med" p14:dur="700" advTm="27240">
        <p:fade/>
      </p:transition>
    </mc:Choice>
    <mc:Fallback>
      <p:transition spd="med" advTm="27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26899-C50A-C03A-CC2A-6BC0C06D893A}"/>
              </a:ext>
            </a:extLst>
          </p:cNvPr>
          <p:cNvSpPr>
            <a:spLocks noGrp="1"/>
          </p:cNvSpPr>
          <p:nvPr>
            <p:ph type="title"/>
          </p:nvPr>
        </p:nvSpPr>
        <p:spPr/>
        <p:txBody>
          <a:bodyPr/>
          <a:lstStyle/>
          <a:p>
            <a:r>
              <a:rPr lang="en-GB" dirty="0"/>
              <a:t>What information to include</a:t>
            </a:r>
          </a:p>
        </p:txBody>
      </p:sp>
      <p:sp>
        <p:nvSpPr>
          <p:cNvPr id="3" name="Content Placeholder 2">
            <a:extLst>
              <a:ext uri="{FF2B5EF4-FFF2-40B4-BE49-F238E27FC236}">
                <a16:creationId xmlns:a16="http://schemas.microsoft.com/office/drawing/2014/main" id="{F82ED839-0E4E-37AC-82B8-8BF86E3CAFA4}"/>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The Health Passport consists of four sections; </a:t>
            </a:r>
          </a:p>
          <a:p>
            <a:pPr marL="457200" indent="-457200">
              <a:buFont typeface="+mj-lt"/>
              <a:buAutoNum type="arabicPeriod"/>
              <a:defRPr/>
            </a:pPr>
            <a:r>
              <a:rPr lang="en-US" sz="1900" dirty="0">
                <a:solidFill>
                  <a:prstClr val="black"/>
                </a:solidFill>
                <a:latin typeface="Calibri" panose="020F0502020204030204"/>
                <a:cs typeface="Calibri" panose="020F0502020204030204"/>
              </a:rPr>
              <a:t>Things to know about my Health Condition                        2.      </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Things that </a:t>
            </a:r>
            <a:r>
              <a:rPr lang="en-US" sz="1900" dirty="0">
                <a:solidFill>
                  <a:prstClr val="black"/>
                </a:solidFill>
                <a:latin typeface="Calibri" panose="020F0502020204030204"/>
                <a:cs typeface="Calibri" panose="020F0502020204030204"/>
              </a:rPr>
              <a:t>help me to do my role</a:t>
            </a:r>
          </a:p>
          <a:p>
            <a:pPr marL="0" indent="0">
              <a:buNone/>
            </a:pPr>
            <a:endParaRPr lang="en-GB" dirty="0"/>
          </a:p>
        </p:txBody>
      </p:sp>
      <p:pic>
        <p:nvPicPr>
          <p:cNvPr id="7" name="Picture 6" descr="A screenshot of a medical information&#10;&#10;Description automatically generated">
            <a:extLst>
              <a:ext uri="{FF2B5EF4-FFF2-40B4-BE49-F238E27FC236}">
                <a16:creationId xmlns:a16="http://schemas.microsoft.com/office/drawing/2014/main" id="{51C49E6A-5308-2BF1-52D1-26B2B07FEC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910" y="2320058"/>
            <a:ext cx="2485406" cy="3482377"/>
          </a:xfrm>
          <a:prstGeom prst="rect">
            <a:avLst/>
          </a:prstGeom>
        </p:spPr>
      </p:pic>
      <p:pic>
        <p:nvPicPr>
          <p:cNvPr id="8" name="Picture 7">
            <a:extLst>
              <a:ext uri="{FF2B5EF4-FFF2-40B4-BE49-F238E27FC236}">
                <a16:creationId xmlns:a16="http://schemas.microsoft.com/office/drawing/2014/main" id="{48ED7F77-C48E-B1B8-A5AE-967D711650C6}"/>
              </a:ext>
            </a:extLst>
          </p:cNvPr>
          <p:cNvPicPr>
            <a:picLocks noChangeAspect="1"/>
          </p:cNvPicPr>
          <p:nvPr/>
        </p:nvPicPr>
        <p:blipFill>
          <a:blip r:embed="rId5"/>
          <a:stretch>
            <a:fillRect/>
          </a:stretch>
        </p:blipFill>
        <p:spPr>
          <a:xfrm>
            <a:off x="5696493" y="2320058"/>
            <a:ext cx="2419193" cy="3482377"/>
          </a:xfrm>
          <a:prstGeom prst="rect">
            <a:avLst/>
          </a:prstGeom>
        </p:spPr>
      </p:pic>
      <p:pic>
        <p:nvPicPr>
          <p:cNvPr id="10" name="Picture 9" descr="A white and purple rectangular object with text&#10;&#10;Description automatically generated">
            <a:extLst>
              <a:ext uri="{FF2B5EF4-FFF2-40B4-BE49-F238E27FC236}">
                <a16:creationId xmlns:a16="http://schemas.microsoft.com/office/drawing/2014/main" id="{5067172A-7D1A-BF4F-123A-6A02026AE4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6365" y="2320058"/>
            <a:ext cx="2370175" cy="3429000"/>
          </a:xfrm>
          <a:prstGeom prst="rect">
            <a:avLst/>
          </a:prstGeom>
        </p:spPr>
      </p:pic>
      <p:pic>
        <p:nvPicPr>
          <p:cNvPr id="6" name="Audio 5">
            <a:hlinkClick r:id="" action="ppaction://media"/>
            <a:extLst>
              <a:ext uri="{FF2B5EF4-FFF2-40B4-BE49-F238E27FC236}">
                <a16:creationId xmlns:a16="http://schemas.microsoft.com/office/drawing/2014/main" id="{891D4480-4869-89C4-4EA0-C2E74E453A0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5186468"/>
            <a:ext cx="1589235" cy="1589235"/>
          </a:xfrm>
          <a:prstGeom prst="ellipse">
            <a:avLst/>
          </a:prstGeom>
        </p:spPr>
      </p:pic>
    </p:spTree>
    <p:extLst>
      <p:ext uri="{BB962C8B-B14F-4D97-AF65-F5344CB8AC3E}">
        <p14:creationId xmlns:p14="http://schemas.microsoft.com/office/powerpoint/2010/main" val="2788810243"/>
      </p:ext>
    </p:extLst>
  </p:cSld>
  <p:clrMapOvr>
    <a:masterClrMapping/>
  </p:clrMapOvr>
  <mc:AlternateContent xmlns:mc="http://schemas.openxmlformats.org/markup-compatibility/2006">
    <mc:Choice xmlns:p14="http://schemas.microsoft.com/office/powerpoint/2010/main" Requires="p14">
      <p:transition spd="med" p14:dur="700" advTm="45749">
        <p:fade/>
      </p:transition>
    </mc:Choice>
    <mc:Fallback>
      <p:transition spd="med" advTm="457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421A-A3DE-E8D7-8335-3D4DDC680DFA}"/>
              </a:ext>
            </a:extLst>
          </p:cNvPr>
          <p:cNvSpPr>
            <a:spLocks noGrp="1"/>
          </p:cNvSpPr>
          <p:nvPr>
            <p:ph type="title"/>
          </p:nvPr>
        </p:nvSpPr>
        <p:spPr/>
        <p:txBody>
          <a:bodyPr/>
          <a:lstStyle/>
          <a:p>
            <a:r>
              <a:rPr lang="en-GB" dirty="0"/>
              <a:t>What information to include</a:t>
            </a:r>
          </a:p>
        </p:txBody>
      </p:sp>
      <p:sp>
        <p:nvSpPr>
          <p:cNvPr id="3" name="Content Placeholder 2">
            <a:extLst>
              <a:ext uri="{FF2B5EF4-FFF2-40B4-BE49-F238E27FC236}">
                <a16:creationId xmlns:a16="http://schemas.microsoft.com/office/drawing/2014/main" id="{175E1EE9-C781-6CB2-6460-2632FB38FEF4}"/>
              </a:ext>
            </a:extLst>
          </p:cNvPr>
          <p:cNvSpPr>
            <a:spLocks noGrp="1"/>
          </p:cNvSpPr>
          <p:nvPr>
            <p:ph idx="1"/>
          </p:nvPr>
        </p:nvSpPr>
        <p:spPr/>
        <p:txBody>
          <a:bodyPr>
            <a:normAutofit/>
          </a:bodyPr>
          <a:lstStyle/>
          <a:p>
            <a:pPr marL="0" indent="0">
              <a:buNone/>
            </a:pPr>
            <a:r>
              <a:rPr lang="en-GB" sz="1900" dirty="0"/>
              <a:t>3.   Things to avoid or that make my work more difficult            4.   Any additional information </a:t>
            </a:r>
          </a:p>
        </p:txBody>
      </p:sp>
      <p:pic>
        <p:nvPicPr>
          <p:cNvPr id="5" name="Content Placeholder 4" descr="A screen shot of a cell phone&#10;&#10;Description automatically generated">
            <a:extLst>
              <a:ext uri="{FF2B5EF4-FFF2-40B4-BE49-F238E27FC236}">
                <a16:creationId xmlns:a16="http://schemas.microsoft.com/office/drawing/2014/main" id="{93FCFC32-E6FA-5ACD-3855-AD6DDE7E4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858" y="2081182"/>
            <a:ext cx="2491492" cy="359249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46267928-E4E6-65DF-952F-A10E9BADDA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273" y="2128352"/>
            <a:ext cx="2370175" cy="3407402"/>
          </a:xfrm>
          <a:prstGeom prst="rect">
            <a:avLst/>
          </a:prstGeom>
        </p:spPr>
      </p:pic>
      <p:pic>
        <p:nvPicPr>
          <p:cNvPr id="8" name="Picture 7">
            <a:extLst>
              <a:ext uri="{FF2B5EF4-FFF2-40B4-BE49-F238E27FC236}">
                <a16:creationId xmlns:a16="http://schemas.microsoft.com/office/drawing/2014/main" id="{7FFCAD97-2A88-D328-0C47-8322B2AC0D94}"/>
              </a:ext>
            </a:extLst>
          </p:cNvPr>
          <p:cNvPicPr>
            <a:picLocks noChangeAspect="1"/>
          </p:cNvPicPr>
          <p:nvPr/>
        </p:nvPicPr>
        <p:blipFill>
          <a:blip r:embed="rId6"/>
          <a:stretch>
            <a:fillRect/>
          </a:stretch>
        </p:blipFill>
        <p:spPr>
          <a:xfrm>
            <a:off x="9025664" y="2052097"/>
            <a:ext cx="2537063" cy="3483657"/>
          </a:xfrm>
          <a:prstGeom prst="rect">
            <a:avLst/>
          </a:prstGeom>
        </p:spPr>
      </p:pic>
      <p:pic>
        <p:nvPicPr>
          <p:cNvPr id="9" name="Picture 8" descr="A screen shot of a computer&#10;&#10;Description automatically generated">
            <a:extLst>
              <a:ext uri="{FF2B5EF4-FFF2-40B4-BE49-F238E27FC236}">
                <a16:creationId xmlns:a16="http://schemas.microsoft.com/office/drawing/2014/main" id="{08A49B80-99CD-9C5B-3221-37B884AB56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7762" y="2128352"/>
            <a:ext cx="2549782" cy="3528330"/>
          </a:xfrm>
          <a:prstGeom prst="rect">
            <a:avLst/>
          </a:prstGeom>
        </p:spPr>
      </p:pic>
      <p:pic>
        <p:nvPicPr>
          <p:cNvPr id="12" name="Audio 11">
            <a:hlinkClick r:id="" action="ppaction://media"/>
            <a:extLst>
              <a:ext uri="{FF2B5EF4-FFF2-40B4-BE49-F238E27FC236}">
                <a16:creationId xmlns:a16="http://schemas.microsoft.com/office/drawing/2014/main" id="{694F5553-A5AF-D23D-4583-1A87B869899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258821"/>
      </p:ext>
    </p:extLst>
  </p:cSld>
  <p:clrMapOvr>
    <a:masterClrMapping/>
  </p:clrMapOvr>
  <mc:AlternateContent xmlns:mc="http://schemas.openxmlformats.org/markup-compatibility/2006">
    <mc:Choice xmlns:p14="http://schemas.microsoft.com/office/powerpoint/2010/main" Requires="p14">
      <p:transition spd="med" p14:dur="700" advTm="47820">
        <p:fade/>
      </p:transition>
    </mc:Choice>
    <mc:Fallback>
      <p:transition spd="med" advTm="478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508C0-9F5A-499A-A28D-678B29258CD3}"/>
              </a:ext>
            </a:extLst>
          </p:cNvPr>
          <p:cNvSpPr>
            <a:spLocks noGrp="1"/>
          </p:cNvSpPr>
          <p:nvPr>
            <p:ph type="title"/>
          </p:nvPr>
        </p:nvSpPr>
        <p:spPr>
          <a:xfrm>
            <a:off x="3921613" y="140722"/>
            <a:ext cx="6251110" cy="559946"/>
          </a:xfrm>
        </p:spPr>
        <p:txBody>
          <a:bodyPr anchor="b">
            <a:normAutofit/>
          </a:bodyPr>
          <a:lstStyle/>
          <a:p>
            <a:r>
              <a:rPr lang="en-US" sz="3400" dirty="0">
                <a:cs typeface="Calibri"/>
              </a:rPr>
              <a:t>Reasonable Adjustments</a:t>
            </a:r>
            <a:endParaRPr lang="en-US" sz="3400" dirty="0"/>
          </a:p>
        </p:txBody>
      </p:sp>
      <p:pic>
        <p:nvPicPr>
          <p:cNvPr id="2050" name="Picture 2" descr="Health Passport">
            <a:extLst>
              <a:ext uri="{FF2B5EF4-FFF2-40B4-BE49-F238E27FC236}">
                <a16:creationId xmlns:a16="http://schemas.microsoft.com/office/drawing/2014/main" id="{708A0286-33F0-527C-CF58-8FEAEBE8A4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13"/>
          <a:stretch/>
        </p:blipFill>
        <p:spPr bwMode="auto">
          <a:xfrm>
            <a:off x="0" y="10"/>
            <a:ext cx="4349497"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22" name="Audio 21">
            <a:hlinkClick r:id="" action="ppaction://media"/>
            <a:extLst>
              <a:ext uri="{FF2B5EF4-FFF2-40B4-BE49-F238E27FC236}">
                <a16:creationId xmlns:a16="http://schemas.microsoft.com/office/drawing/2014/main" id="{4EE0F789-34D6-F660-9DA3-E615070FB3A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9856362" y="5121728"/>
            <a:ext cx="2057400" cy="2057400"/>
          </a:xfrm>
          <a:prstGeom prst="ellipse">
            <a:avLst/>
          </a:prstGeom>
        </p:spPr>
      </p:pic>
      <p:sp>
        <p:nvSpPr>
          <p:cNvPr id="25" name="TextBox 24">
            <a:extLst>
              <a:ext uri="{FF2B5EF4-FFF2-40B4-BE49-F238E27FC236}">
                <a16:creationId xmlns:a16="http://schemas.microsoft.com/office/drawing/2014/main" id="{44588916-B783-04D9-4044-68D932A11DA0}"/>
              </a:ext>
            </a:extLst>
          </p:cNvPr>
          <p:cNvSpPr txBox="1"/>
          <p:nvPr/>
        </p:nvSpPr>
        <p:spPr>
          <a:xfrm>
            <a:off x="4496500" y="1850572"/>
            <a:ext cx="7055140" cy="3985706"/>
          </a:xfrm>
          <a:prstGeom prst="rect">
            <a:avLst/>
          </a:prstGeom>
          <a:solidFill>
            <a:schemeClr val="accent1"/>
          </a:solidFill>
        </p:spPr>
        <p:txBody>
          <a:bodyPr wrap="square" rtlCol="0">
            <a:spAutoFit/>
          </a:bodyPr>
          <a:lstStyle/>
          <a:p>
            <a:pPr lvl="0" algn="just"/>
            <a:r>
              <a:rPr lang="en-GB" sz="1400" dirty="0">
                <a:effectLst/>
                <a:latin typeface="Calibri" panose="020F0502020204030204" pitchFamily="34" charset="0"/>
                <a:ea typeface="Times New Roman" panose="02020603050405020304" pitchFamily="18" charset="0"/>
              </a:rPr>
              <a:t>Employers must make reasonable adjustments to make sure workers with disabilitie</a:t>
            </a:r>
            <a:r>
              <a:rPr lang="en-GB" sz="1400" dirty="0">
                <a:latin typeface="Calibri" panose="020F0502020204030204" pitchFamily="34" charset="0"/>
                <a:ea typeface="Times New Roman" panose="02020603050405020304" pitchFamily="18" charset="0"/>
              </a:rPr>
              <a:t>s or physical or mental health conditions, are not substantially disadvantaged when doing their jobs.</a:t>
            </a:r>
          </a:p>
          <a:p>
            <a:pPr lvl="0" algn="just"/>
            <a:endParaRPr lang="en-GB" sz="1400" dirty="0">
              <a:effectLst/>
              <a:latin typeface="Calibri" panose="020F0502020204030204" pitchFamily="34" charset="0"/>
              <a:ea typeface="Times New Roman" panose="02020603050405020304" pitchFamily="18" charset="0"/>
            </a:endParaRPr>
          </a:p>
          <a:p>
            <a:pPr lvl="0" algn="just"/>
            <a:r>
              <a:rPr lang="en-GB" sz="1400" dirty="0">
                <a:latin typeface="Calibri" panose="020F0502020204030204" pitchFamily="34" charset="0"/>
                <a:ea typeface="Times New Roman" panose="02020603050405020304" pitchFamily="18" charset="0"/>
              </a:rPr>
              <a:t>Reasonable adjustments will be specific to the individual and could include:</a:t>
            </a:r>
            <a:endParaRPr lang="en-GB" sz="14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400" i="1" dirty="0">
                <a:effectLst/>
                <a:latin typeface="Calibri" panose="020F0502020204030204" pitchFamily="34" charset="0"/>
                <a:ea typeface="Times New Roman" panose="02020603050405020304" pitchFamily="18" charset="0"/>
              </a:rPr>
              <a:t>Adjustments to premises</a:t>
            </a:r>
            <a:endParaRPr lang="en-GB" sz="14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i="1" dirty="0">
                <a:effectLst/>
                <a:latin typeface="Calibri" panose="020F0502020204030204" pitchFamily="34" charset="0"/>
                <a:ea typeface="Times New Roman" panose="02020603050405020304" pitchFamily="18" charset="0"/>
              </a:rPr>
              <a:t>Giving some of a disabled person’s duties to another person</a:t>
            </a:r>
            <a:endParaRPr lang="en-GB" sz="14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i="1" dirty="0">
                <a:effectLst/>
                <a:latin typeface="Calibri" panose="020F0502020204030204" pitchFamily="34" charset="0"/>
                <a:ea typeface="Times New Roman" panose="02020603050405020304" pitchFamily="18" charset="0"/>
              </a:rPr>
              <a:t>Transferring a disabled person to fill an existing vacancy</a:t>
            </a:r>
            <a:endParaRPr lang="en-GB" sz="14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i="1" dirty="0">
                <a:effectLst/>
                <a:latin typeface="Calibri" panose="020F0502020204030204" pitchFamily="34" charset="0"/>
                <a:ea typeface="Times New Roman" panose="02020603050405020304" pitchFamily="18" charset="0"/>
              </a:rPr>
              <a:t>Changing a disabled person’s working hours or place of work</a:t>
            </a:r>
            <a:endParaRPr lang="en-GB" sz="14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i="1" dirty="0">
                <a:effectLst/>
                <a:latin typeface="Calibri" panose="020F0502020204030204" pitchFamily="34" charset="0"/>
                <a:ea typeface="Times New Roman" panose="02020603050405020304" pitchFamily="18" charset="0"/>
              </a:rPr>
              <a:t>Allowing a disabled person to be absent for rehabilitation, assessment or treatment</a:t>
            </a:r>
            <a:endParaRPr lang="en-GB" sz="14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i="1" dirty="0">
                <a:effectLst/>
                <a:latin typeface="Calibri" panose="020F0502020204030204" pitchFamily="34" charset="0"/>
                <a:ea typeface="Times New Roman" panose="02020603050405020304" pitchFamily="18" charset="0"/>
              </a:rPr>
              <a:t>Providing training or mentoring</a:t>
            </a:r>
            <a:endParaRPr lang="en-GB" sz="14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i="1" dirty="0">
                <a:effectLst/>
                <a:latin typeface="Calibri" panose="020F0502020204030204" pitchFamily="34" charset="0"/>
                <a:ea typeface="Times New Roman" panose="02020603050405020304" pitchFamily="18" charset="0"/>
              </a:rPr>
              <a:t>Obtaining or modifying equipment</a:t>
            </a:r>
            <a:endParaRPr lang="en-GB" sz="14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i="1" dirty="0">
                <a:effectLst/>
                <a:latin typeface="Calibri" panose="020F0502020204030204" pitchFamily="34" charset="0"/>
                <a:ea typeface="Times New Roman" panose="02020603050405020304" pitchFamily="18" charset="0"/>
              </a:rPr>
              <a:t>Modifying procedures for testing or assessment</a:t>
            </a:r>
            <a:endParaRPr lang="en-GB" sz="14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i="1" dirty="0">
                <a:effectLst/>
                <a:latin typeface="Calibri" panose="020F0502020204030204" pitchFamily="34" charset="0"/>
                <a:ea typeface="Times New Roman" panose="02020603050405020304" pitchFamily="18" charset="0"/>
              </a:rPr>
              <a:t>Providing supervision or other support</a:t>
            </a:r>
            <a:endParaRPr lang="en-GB" sz="14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i="1" dirty="0">
                <a:effectLst/>
                <a:latin typeface="Calibri" panose="020F0502020204030204" pitchFamily="34" charset="0"/>
                <a:ea typeface="Times New Roman" panose="02020603050405020304" pitchFamily="18" charset="0"/>
              </a:rPr>
              <a:t>Modifying disciplinary or grievance procedures</a:t>
            </a:r>
          </a:p>
          <a:p>
            <a:pPr lvl="0"/>
            <a:endParaRPr lang="en-GB" sz="1400" i="1" dirty="0">
              <a:latin typeface="Calibri" panose="020F0502020204030204" pitchFamily="34" charset="0"/>
              <a:ea typeface="Calibri" panose="020F0502020204030204" pitchFamily="34" charset="0"/>
            </a:endParaRPr>
          </a:p>
          <a:p>
            <a:pPr lvl="0"/>
            <a:r>
              <a:rPr lang="en-GB" sz="1400" i="1" dirty="0">
                <a:effectLst/>
                <a:latin typeface="Calibri" panose="020F0502020204030204" pitchFamily="34" charset="0"/>
                <a:ea typeface="Calibri" panose="020F0502020204030204" pitchFamily="34" charset="0"/>
              </a:rPr>
              <a:t>Remember all requests for adjustments should be considered but </a:t>
            </a:r>
            <a:r>
              <a:rPr lang="en-GB" sz="1400" i="1" dirty="0">
                <a:latin typeface="Calibri" panose="020F0502020204030204" pitchFamily="34" charset="0"/>
                <a:ea typeface="Calibri" panose="020F0502020204030204" pitchFamily="34" charset="0"/>
              </a:rPr>
              <a:t>it may not be possible to agree to all requests.  The</a:t>
            </a:r>
            <a:r>
              <a:rPr lang="en-GB" sz="1400" i="1" dirty="0">
                <a:effectLst/>
                <a:latin typeface="Calibri" panose="020F0502020204030204" pitchFamily="34" charset="0"/>
                <a:ea typeface="Calibri" panose="020F0502020204030204" pitchFamily="34" charset="0"/>
              </a:rPr>
              <a:t>y do need to be reasonable adjustments that can be accommodated </a:t>
            </a:r>
            <a:endParaRPr lang="en-GB" sz="1400" dirty="0">
              <a:effectLst/>
              <a:latin typeface="Calibri" panose="020F0502020204030204" pitchFamily="34" charset="0"/>
              <a:ea typeface="Calibri" panose="020F0502020204030204" pitchFamily="34" charset="0"/>
            </a:endParaRPr>
          </a:p>
          <a:p>
            <a:endParaRPr lang="en-GB" sz="100" dirty="0"/>
          </a:p>
        </p:txBody>
      </p:sp>
    </p:spTree>
    <p:extLst>
      <p:ext uri="{BB962C8B-B14F-4D97-AF65-F5344CB8AC3E}">
        <p14:creationId xmlns:p14="http://schemas.microsoft.com/office/powerpoint/2010/main" val="472101086"/>
      </p:ext>
    </p:extLst>
  </p:cSld>
  <p:clrMapOvr>
    <a:masterClrMapping/>
  </p:clrMapOvr>
  <mc:AlternateContent xmlns:mc="http://schemas.openxmlformats.org/markup-compatibility/2006">
    <mc:Choice xmlns:p14="http://schemas.microsoft.com/office/powerpoint/2010/main" Requires="p14">
      <p:transition spd="med" p14:dur="700" advTm="24613">
        <p:fade/>
      </p:transition>
    </mc:Choice>
    <mc:Fallback>
      <p:transition spd="med" advTm="246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noChangeArrowheads="1"/>
          </p:cNvSpPr>
          <p:nvPr>
            <p:ph type="title"/>
          </p:nvPr>
        </p:nvSpPr>
        <p:spPr>
          <a:xfrm>
            <a:off x="190005" y="228600"/>
            <a:ext cx="7113320" cy="620417"/>
          </a:xfrm>
        </p:spPr>
        <p:txBody>
          <a:bodyPr vert="horz" lIns="91440" tIns="45720" rIns="91440" bIns="45720" rtlCol="0" anchor="ctr">
            <a:normAutofit fontScale="90000"/>
          </a:bodyPr>
          <a:lstStyle/>
          <a:p>
            <a:r>
              <a:rPr lang="en-US" altLang="en-US" sz="4400" dirty="0">
                <a:solidFill>
                  <a:srgbClr val="7030A0"/>
                </a:solidFill>
              </a:rPr>
              <a:t>Health Passport Case Study</a:t>
            </a:r>
          </a:p>
        </p:txBody>
      </p:sp>
      <p:sp>
        <p:nvSpPr>
          <p:cNvPr id="4" name="Rectangle 1">
            <a:extLst>
              <a:ext uri="{FF2B5EF4-FFF2-40B4-BE49-F238E27FC236}">
                <a16:creationId xmlns:a16="http://schemas.microsoft.com/office/drawing/2014/main" id="{859EDB05-4D60-2D00-B198-9A0707A35D9B}"/>
              </a:ext>
            </a:extLst>
          </p:cNvPr>
          <p:cNvSpPr>
            <a:spLocks noChangeArrowheads="1"/>
          </p:cNvSpPr>
          <p:nvPr/>
        </p:nvSpPr>
        <p:spPr bwMode="auto">
          <a:xfrm>
            <a:off x="190004" y="921216"/>
            <a:ext cx="6942315" cy="525574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R="0" lvl="0" fontAlgn="base">
              <a:lnSpc>
                <a:spcPct val="90000"/>
              </a:lnSpc>
              <a:spcBef>
                <a:spcPct val="0"/>
              </a:spcBef>
              <a:spcAft>
                <a:spcPts val="600"/>
              </a:spcAft>
              <a:buClrTx/>
              <a:buSzTx/>
              <a:tabLst/>
            </a:pPr>
            <a:r>
              <a:rPr lang="en-US" sz="1300" dirty="0"/>
              <a:t>Health passport’s allow individuals to record details about their disability, health condition or learning disability.  This case study outlines how a health passport can benefit an individual in the workplace by making a few reasonable adjustments to their role and environment. </a:t>
            </a:r>
          </a:p>
          <a:p>
            <a:pPr marR="0" lvl="0" fontAlgn="base">
              <a:lnSpc>
                <a:spcPct val="90000"/>
              </a:lnSpc>
              <a:spcBef>
                <a:spcPct val="0"/>
              </a:spcBef>
              <a:spcAft>
                <a:spcPts val="600"/>
              </a:spcAft>
              <a:buClrTx/>
              <a:buSzTx/>
              <a:tabLst/>
            </a:pPr>
            <a:r>
              <a:rPr lang="en-US" altLang="en-US" sz="1300" b="1" dirty="0">
                <a:solidFill>
                  <a:srgbClr val="002060"/>
                </a:solidFill>
              </a:rPr>
              <a:t>Job Category: </a:t>
            </a:r>
            <a:r>
              <a:rPr lang="en-US" altLang="en-US" sz="1300" dirty="0"/>
              <a:t>Admin / Desk Role</a:t>
            </a:r>
          </a:p>
          <a:p>
            <a:pPr marR="0" lvl="0" fontAlgn="base">
              <a:lnSpc>
                <a:spcPct val="90000"/>
              </a:lnSpc>
              <a:spcBef>
                <a:spcPct val="0"/>
              </a:spcBef>
              <a:spcAft>
                <a:spcPts val="600"/>
              </a:spcAft>
              <a:buClrTx/>
              <a:buSzTx/>
              <a:tabLst/>
            </a:pPr>
            <a:endParaRPr lang="en-US" altLang="en-US" sz="200" dirty="0"/>
          </a:p>
          <a:p>
            <a:pPr marR="0" lvl="0" fontAlgn="base">
              <a:lnSpc>
                <a:spcPct val="90000"/>
              </a:lnSpc>
              <a:spcBef>
                <a:spcPct val="0"/>
              </a:spcBef>
              <a:spcAft>
                <a:spcPts val="600"/>
              </a:spcAft>
              <a:buClrTx/>
              <a:buSzTx/>
              <a:tabLst/>
            </a:pPr>
            <a:r>
              <a:rPr lang="en-US" altLang="en-US" sz="1300" b="1" dirty="0">
                <a:solidFill>
                  <a:srgbClr val="002060"/>
                </a:solidFill>
              </a:rPr>
              <a:t>What led to the health passport being completed:</a:t>
            </a:r>
            <a:br>
              <a:rPr lang="en-US" altLang="en-US" sz="1300" b="1" dirty="0"/>
            </a:br>
            <a:r>
              <a:rPr lang="en-US" altLang="en-US" sz="1300" dirty="0"/>
              <a:t>A health passport was implemented during a welfare meeting between the individual and their line manager, following multiple short term episodes of sickness and a prolonged period of sickness absence. During the welfare meetings, it became apparent that this member of staff had multiple health conditions that may require further support and/or adjustments in the workplace.</a:t>
            </a:r>
          </a:p>
          <a:p>
            <a:pPr marR="0" lvl="0" fontAlgn="base">
              <a:lnSpc>
                <a:spcPct val="90000"/>
              </a:lnSpc>
              <a:spcBef>
                <a:spcPct val="0"/>
              </a:spcBef>
              <a:spcAft>
                <a:spcPts val="600"/>
              </a:spcAft>
              <a:buClrTx/>
              <a:buSzTx/>
              <a:tabLst/>
            </a:pPr>
            <a:endParaRPr lang="en-US" altLang="en-US" sz="200" dirty="0"/>
          </a:p>
          <a:p>
            <a:pPr marR="0" lvl="0" fontAlgn="base">
              <a:lnSpc>
                <a:spcPct val="90000"/>
              </a:lnSpc>
              <a:spcBef>
                <a:spcPct val="0"/>
              </a:spcBef>
              <a:spcAft>
                <a:spcPts val="600"/>
              </a:spcAft>
              <a:buClrTx/>
              <a:buSzTx/>
              <a:tabLst/>
            </a:pPr>
            <a:r>
              <a:rPr lang="en-US" altLang="en-US" sz="1300" b="1" dirty="0">
                <a:solidFill>
                  <a:srgbClr val="002060"/>
                </a:solidFill>
              </a:rPr>
              <a:t>Has it been successful and why?:</a:t>
            </a:r>
            <a:br>
              <a:rPr lang="en-US" altLang="en-US" sz="1300" b="1" dirty="0"/>
            </a:br>
            <a:r>
              <a:rPr lang="en-US" altLang="en-US" sz="1300" dirty="0"/>
              <a:t>As a result of the health passport being completed, a number of adjustments have been made to support this individual in the workplace. These adjustments include: additional support for dyslexia, a new office chair which is tailored to support the individuals needs, and a referral to the individuals local GP for a hearing test. </a:t>
            </a:r>
          </a:p>
          <a:p>
            <a:pPr marR="0" lvl="0" fontAlgn="base">
              <a:lnSpc>
                <a:spcPct val="90000"/>
              </a:lnSpc>
              <a:spcBef>
                <a:spcPct val="0"/>
              </a:spcBef>
              <a:spcAft>
                <a:spcPts val="600"/>
              </a:spcAft>
              <a:buClrTx/>
              <a:buSzTx/>
              <a:tabLst/>
            </a:pPr>
            <a:endParaRPr lang="en-US" altLang="en-US" sz="200" dirty="0"/>
          </a:p>
          <a:p>
            <a:pPr marR="0" lvl="0" fontAlgn="base">
              <a:lnSpc>
                <a:spcPct val="90000"/>
              </a:lnSpc>
              <a:spcBef>
                <a:spcPct val="0"/>
              </a:spcBef>
              <a:spcAft>
                <a:spcPts val="600"/>
              </a:spcAft>
              <a:buClrTx/>
              <a:buSzTx/>
              <a:tabLst/>
            </a:pPr>
            <a:r>
              <a:rPr lang="en-US" altLang="en-US" sz="1300" b="1" dirty="0">
                <a:solidFill>
                  <a:srgbClr val="002060"/>
                </a:solidFill>
              </a:rPr>
              <a:t>Feedback from the individual; how has the passport helped them:</a:t>
            </a:r>
            <a:br>
              <a:rPr lang="en-US" altLang="en-US" sz="1300" b="1" dirty="0"/>
            </a:br>
            <a:r>
              <a:rPr lang="en-US" altLang="en-US" sz="1300" dirty="0"/>
              <a:t>The health passport was beneficial in helping the individual identify the areas of support that were required. This document breaks down each aspect of work into separate categories to encourage individuals to really think about each aspect of their role and identify where any adjustments are needed. Without this document, many individuals may continue to struggle with some aspects of their work, as they are unaware that reasonable adjustments may be available to support them.</a:t>
            </a:r>
          </a:p>
          <a:p>
            <a:pPr marR="0" lvl="0" fontAlgn="base">
              <a:lnSpc>
                <a:spcPct val="90000"/>
              </a:lnSpc>
              <a:spcBef>
                <a:spcPct val="0"/>
              </a:spcBef>
              <a:spcAft>
                <a:spcPts val="600"/>
              </a:spcAft>
              <a:buClrTx/>
              <a:buSzTx/>
              <a:tabLst/>
            </a:pPr>
            <a:endParaRPr lang="en-US" altLang="en-US" sz="200" dirty="0"/>
          </a:p>
          <a:p>
            <a:pPr marR="0" lvl="0" fontAlgn="base">
              <a:lnSpc>
                <a:spcPct val="90000"/>
              </a:lnSpc>
              <a:spcBef>
                <a:spcPct val="0"/>
              </a:spcBef>
              <a:spcAft>
                <a:spcPts val="600"/>
              </a:spcAft>
              <a:buClrTx/>
              <a:buSzTx/>
              <a:tabLst/>
            </a:pPr>
            <a:r>
              <a:rPr lang="en-US" altLang="en-US" sz="1300" b="1" dirty="0">
                <a:solidFill>
                  <a:srgbClr val="002060"/>
                </a:solidFill>
              </a:rPr>
              <a:t>Any feedback/comments from the manager, how has it helped them?</a:t>
            </a:r>
            <a:br>
              <a:rPr lang="en-US" altLang="en-US" sz="1300" b="1" dirty="0"/>
            </a:br>
            <a:r>
              <a:rPr lang="en-US" altLang="en-US" sz="1300" dirty="0"/>
              <a:t>The health passport has enabled the line manager to understand the individuals needs and be better equipped to support them moving forwards. With reasonable adjustments in place, the employee’s health should now improve which will also have a positive impact on the individual's sickness absence levels and the staffing levels across the team. </a:t>
            </a:r>
          </a:p>
        </p:txBody>
      </p:sp>
      <p:pic>
        <p:nvPicPr>
          <p:cNvPr id="2" name="Picture 4" descr="Health Passport">
            <a:extLst>
              <a:ext uri="{FF2B5EF4-FFF2-40B4-BE49-F238E27FC236}">
                <a16:creationId xmlns:a16="http://schemas.microsoft.com/office/drawing/2014/main" id="{963B2631-88C0-EA23-51F3-0C34796C70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8" t="2955" r="396" b="26396"/>
          <a:stretch/>
        </p:blipFill>
        <p:spPr bwMode="auto">
          <a:xfrm>
            <a:off x="7018316" y="1691860"/>
            <a:ext cx="5173683" cy="5166140"/>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49155" name="Rectangle 1"/>
          <p:cNvSpPr>
            <a:spLocks noChangeArrowheads="1"/>
          </p:cNvSpPr>
          <p:nvPr/>
        </p:nvSpPr>
        <p:spPr bwMode="auto">
          <a:xfrm>
            <a:off x="1524001" y="747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1400"/>
          </a:p>
        </p:txBody>
      </p:sp>
      <p:sp>
        <p:nvSpPr>
          <p:cNvPr id="7" name="Rectangle 6">
            <a:extLst>
              <a:ext uri="{FF2B5EF4-FFF2-40B4-BE49-F238E27FC236}">
                <a16:creationId xmlns:a16="http://schemas.microsoft.com/office/drawing/2014/main" id="{DD1A2209-492F-CA7A-6CAD-9F47BCE67A24}"/>
              </a:ext>
            </a:extLst>
          </p:cNvPr>
          <p:cNvSpPr/>
          <p:nvPr/>
        </p:nvSpPr>
        <p:spPr>
          <a:xfrm>
            <a:off x="106878" y="91589"/>
            <a:ext cx="11978837" cy="6674822"/>
          </a:xfrm>
          <a:prstGeom prst="rect">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C4BF2FC6-533C-5C12-F4F5-B2A9C48B63B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72092067"/>
      </p:ext>
    </p:extLst>
  </p:cSld>
  <p:clrMapOvr>
    <a:masterClrMapping/>
  </p:clrMapOvr>
  <mc:AlternateContent xmlns:mc="http://schemas.openxmlformats.org/markup-compatibility/2006">
    <mc:Choice xmlns:p14="http://schemas.microsoft.com/office/powerpoint/2010/main" Requires="p14">
      <p:transition spd="med" p14:dur="700" advTm="30753">
        <p:fade/>
      </p:transition>
    </mc:Choice>
    <mc:Fallback>
      <p:transition spd="med" advTm="307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ACA90D1AF3DEA429C3094E1C414E0C0" ma:contentTypeVersion="5" ma:contentTypeDescription="Create a new document." ma:contentTypeScope="" ma:versionID="a1fce6b934ac2c9dc7840bdc5a99872e">
  <xsd:schema xmlns:xsd="http://www.w3.org/2001/XMLSchema" xmlns:xs="http://www.w3.org/2001/XMLSchema" xmlns:p="http://schemas.microsoft.com/office/2006/metadata/properties" xmlns:ns2="45aeaf7b-7a37-4ce6-ae99-5133e0bb9980" xmlns:ns3="7ac51ea9-0574-4853-87ad-68ed0a11404b" targetNamespace="http://schemas.microsoft.com/office/2006/metadata/properties" ma:root="true" ma:fieldsID="3d1e7f14fcb075f16af3432746a74b70" ns2:_="" ns3:_="">
    <xsd:import namespace="45aeaf7b-7a37-4ce6-ae99-5133e0bb9980"/>
    <xsd:import namespace="7ac51ea9-0574-4853-87ad-68ed0a1140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eaf7b-7a37-4ce6-ae99-5133e0bb99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c51ea9-0574-4853-87ad-68ed0a1140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62369E-C32B-4D71-8A79-9268C9CB46CB}">
  <ds:schemaRefs>
    <ds:schemaRef ds:uri="http://schemas.microsoft.com/sharepoint/v3/contenttype/forms"/>
  </ds:schemaRefs>
</ds:datastoreItem>
</file>

<file path=customXml/itemProps2.xml><?xml version="1.0" encoding="utf-8"?>
<ds:datastoreItem xmlns:ds="http://schemas.openxmlformats.org/officeDocument/2006/customXml" ds:itemID="{B7499068-6637-45D3-97AD-CEEB663058B7}"/>
</file>

<file path=customXml/itemProps3.xml><?xml version="1.0" encoding="utf-8"?>
<ds:datastoreItem xmlns:ds="http://schemas.openxmlformats.org/officeDocument/2006/customXml" ds:itemID="{9F060B50-9180-4167-84B0-BAC116458785}"/>
</file>

<file path=docProps/app.xml><?xml version="1.0" encoding="utf-8"?>
<Properties xmlns="http://schemas.openxmlformats.org/officeDocument/2006/extended-properties" xmlns:vt="http://schemas.openxmlformats.org/officeDocument/2006/docPropsVTypes">
  <TotalTime>3529</TotalTime>
  <Words>1742</Words>
  <Application>Microsoft Office PowerPoint</Application>
  <PresentationFormat>Widescreen</PresentationFormat>
  <Paragraphs>135</Paragraphs>
  <Slides>16</Slides>
  <Notes>9</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PT Sans</vt:lpstr>
      <vt:lpstr>Symbol</vt:lpstr>
      <vt:lpstr>1_Office Theme</vt:lpstr>
      <vt:lpstr>Health  Passport  and  Carer Passport Training</vt:lpstr>
      <vt:lpstr>Aim of the session:  Health Passport  Carers Passport</vt:lpstr>
      <vt:lpstr>Disability Confident</vt:lpstr>
      <vt:lpstr>What is a health passport?</vt:lpstr>
      <vt:lpstr>Who can complete the health passport?</vt:lpstr>
      <vt:lpstr>What information to include</vt:lpstr>
      <vt:lpstr>What information to include</vt:lpstr>
      <vt:lpstr>Reasonable Adjustments</vt:lpstr>
      <vt:lpstr>Health Passport Case Study</vt:lpstr>
      <vt:lpstr>The Disability, Carers &amp; Advocates (DCA) </vt:lpstr>
      <vt:lpstr>Access To Work</vt:lpstr>
      <vt:lpstr>What is a Carers Passport?</vt:lpstr>
      <vt:lpstr>Carers Passport</vt:lpstr>
      <vt:lpstr>Further support available:</vt:lpstr>
      <vt:lpstr>PowerPoint Presentation</vt:lpstr>
      <vt:lpstr>We would appreciate your feedback! HR Training - Learner Evaluation Sheet Survey (surveymonkey.co.uk)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Passport</dc:title>
  <dc:creator>Jane Lancashire</dc:creator>
  <cp:lastModifiedBy>Carla Beechey</cp:lastModifiedBy>
  <cp:revision>3</cp:revision>
  <dcterms:created xsi:type="dcterms:W3CDTF">2023-07-31T21:47:16Z</dcterms:created>
  <dcterms:modified xsi:type="dcterms:W3CDTF">2023-10-17T11:15:26Z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2a745c6-cdb5-4dce-8279-51c21c4822c2_Enabled">
    <vt:lpwstr>true</vt:lpwstr>
  </property>
  <property fmtid="{D5CDD505-2E9C-101B-9397-08002B2CF9AE}" pid="3" name="MSIP_Label_c2a745c6-cdb5-4dce-8279-51c21c4822c2_SetDate">
    <vt:lpwstr>2023-08-15T16:15:13Z</vt:lpwstr>
  </property>
  <property fmtid="{D5CDD505-2E9C-101B-9397-08002B2CF9AE}" pid="4" name="MSIP_Label_c2a745c6-cdb5-4dce-8279-51c21c4822c2_Method">
    <vt:lpwstr>Standard</vt:lpwstr>
  </property>
  <property fmtid="{D5CDD505-2E9C-101B-9397-08002B2CF9AE}" pid="5" name="MSIP_Label_c2a745c6-cdb5-4dce-8279-51c21c4822c2_Name">
    <vt:lpwstr>c2a745c6-cdb5-4dce-8279-51c21c4822c2</vt:lpwstr>
  </property>
  <property fmtid="{D5CDD505-2E9C-101B-9397-08002B2CF9AE}" pid="6" name="MSIP_Label_c2a745c6-cdb5-4dce-8279-51c21c4822c2_SiteId">
    <vt:lpwstr>32522f32-5eb7-4973-bbc2-5033d71ac83f</vt:lpwstr>
  </property>
  <property fmtid="{D5CDD505-2E9C-101B-9397-08002B2CF9AE}" pid="7" name="MSIP_Label_c2a745c6-cdb5-4dce-8279-51c21c4822c2_ActionId">
    <vt:lpwstr>71ea0bf7-8b23-4544-aedf-20a2d8a554c8</vt:lpwstr>
  </property>
  <property fmtid="{D5CDD505-2E9C-101B-9397-08002B2CF9AE}" pid="8" name="MSIP_Label_c2a745c6-cdb5-4dce-8279-51c21c4822c2_ContentBits">
    <vt:lpwstr>2</vt:lpwstr>
  </property>
  <property fmtid="{D5CDD505-2E9C-101B-9397-08002B2CF9AE}" pid="9" name="ClassificationContentMarkingFooterLocations">
    <vt:lpwstr>1_Office Theme:4</vt:lpwstr>
  </property>
  <property fmtid="{D5CDD505-2E9C-101B-9397-08002B2CF9AE}" pid="10" name="ClassificationContentMarkingFooterText">
    <vt:lpwstr>OFFICIAL - Business data that is not intended for public consumption. However, this can be shared with external partners, as required.</vt:lpwstr>
  </property>
  <property fmtid="{D5CDD505-2E9C-101B-9397-08002B2CF9AE}" pid="11" name="ContentTypeId">
    <vt:lpwstr>0x0101007ACA90D1AF3DEA429C3094E1C414E0C0</vt:lpwstr>
  </property>
</Properties>
</file>